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4" r:id="rId2"/>
  </p:sldMasterIdLst>
  <p:notesMasterIdLst>
    <p:notesMasterId r:id="rId20"/>
  </p:notesMasterIdLst>
  <p:handoutMasterIdLst>
    <p:handoutMasterId r:id="rId21"/>
  </p:handoutMasterIdLst>
  <p:sldIdLst>
    <p:sldId id="872" r:id="rId3"/>
    <p:sldId id="876" r:id="rId4"/>
    <p:sldId id="503" r:id="rId5"/>
    <p:sldId id="508" r:id="rId6"/>
    <p:sldId id="871" r:id="rId7"/>
    <p:sldId id="774" r:id="rId8"/>
    <p:sldId id="864" r:id="rId9"/>
    <p:sldId id="466" r:id="rId10"/>
    <p:sldId id="408" r:id="rId11"/>
    <p:sldId id="877" r:id="rId12"/>
    <p:sldId id="276" r:id="rId13"/>
    <p:sldId id="461" r:id="rId14"/>
    <p:sldId id="481" r:id="rId15"/>
    <p:sldId id="865" r:id="rId16"/>
    <p:sldId id="488" r:id="rId17"/>
    <p:sldId id="457" r:id="rId18"/>
    <p:sldId id="875" r:id="rId19"/>
  </p:sldIdLst>
  <p:sldSz cx="9144000" cy="6858000" type="screen4x3"/>
  <p:notesSz cx="6797675" cy="987425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3AF"/>
    <a:srgbClr val="1AB7D6"/>
    <a:srgbClr val="19C8E9"/>
    <a:srgbClr val="F05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85" autoAdjust="0"/>
    <p:restoredTop sz="81293" autoAdjust="0"/>
  </p:normalViewPr>
  <p:slideViewPr>
    <p:cSldViewPr snapToGrid="0" snapToObjects="1">
      <p:cViewPr varScale="1">
        <p:scale>
          <a:sx n="58" d="100"/>
          <a:sy n="58" d="100"/>
        </p:scale>
        <p:origin x="138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528"/>
    </p:cViewPr>
  </p:sorterViewPr>
  <p:notesViewPr>
    <p:cSldViewPr snapToGrid="0" snapToObjects="1">
      <p:cViewPr varScale="1">
        <p:scale>
          <a:sx n="77" d="100"/>
          <a:sy n="77" d="100"/>
        </p:scale>
        <p:origin x="-2190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D287E-7E5D-4B10-9ACE-37BBFCD7A1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672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0E898E-902B-4739-B2F1-5FC9C2D06E77}" type="datetimeFigureOut">
              <a:rPr lang="en-GB"/>
              <a:pPr>
                <a:defRPr/>
              </a:pPr>
              <a:t>11/12/2023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1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C0BC06-B768-4E7C-90EE-BE0D3E5731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611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DBB8A-08EC-481D-A7B5-A7E0E1DF89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187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A7285-D5B3-43D0-A318-BA1678FBDA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57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A7285-D5B3-43D0-A318-BA1678FBDA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57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87240E-1CDD-4E07-A75D-A979F40A94E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489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Calibri" pitchFamily="34" charset="0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45C2A-7C8C-4F89-A430-C3C758AE66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0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75B24-E597-4977-9A28-465858D84A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67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7FE1B-5C8E-46D9-A2C2-5C56CE3470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32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96841F-3121-4DEE-8A40-BCF0F8184A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785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0BC06-B768-4E7C-90EE-BE0D3E5731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38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B7817-2623-4948-82E2-587C164D60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6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baseline="0" dirty="0"/>
          </a:p>
          <a:p>
            <a:pPr eaLnBrk="1" hangingPunct="1"/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7E8E6-A9F7-45C5-B268-FF636468CD07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324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F66E35-5277-43C0-8CC0-3DEA90ECA7C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52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0BC06-B768-4E7C-90EE-BE0D3E5731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467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/>
              <a:t>[Read from the slide.]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C0BC06-B768-4E7C-90EE-BE0D3E57313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C0BC06-B768-4E7C-90EE-BE0D3E57313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2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48E2E-CDC7-4440-9DA8-D11D08A86EC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69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791148-A659-4EE8-884B-61E39369A25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71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FDF74-6CC2-41C0-8105-E89EBCFEBE3C}" type="datetime1">
              <a:rPr lang="en-US" smtClean="0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28A57-E76B-4920-9A3C-DD29975F8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E8C71-EC2D-446A-9719-2364FBE182C1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ED80D-44E5-4091-9734-F5FC644FF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6DC43-592B-450A-B59B-7DF580AD21F1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D5C6-FF68-42FB-82ED-1557FF714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005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37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111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922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696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02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874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4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0B1AC-6FBB-43F3-B5B0-505D06F5FDDC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BF0FB-0A65-4DED-84BA-C44250647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88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290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45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E0DC0-55B2-4B89-B5CA-09FDBD00FD1C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9B817-F4FC-4638-BD70-FC3C7EBEA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504EE-98B5-4F01-9D90-6309DC0654A4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C3C6B-8A80-4B39-9665-D4BF91E4C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7B26A-3696-4F68-B7AC-C4CD7231FB6F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BA3CA-53A8-4D02-AA6A-AFEC8DB35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B1A7C-9AA8-4122-BFCF-989D56F20E4E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5DDDB-E7D6-4697-935A-0D5CC35A1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147B6-B455-41C6-859B-08484AD1F8C3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3A3F-CACF-41F8-B42E-BB912CDDE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C30E0-2A90-41C1-A2C0-1FB89504D290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99EC7-D4EF-45C8-9434-A9DD7D355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D61B9-8DA3-40AB-AE43-78E668939A49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E2625-7BE4-4C6C-8D3A-02223D7A7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19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2E9D4A-98CF-49D2-846E-1F3AA90EB479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161C22-E1F8-4CDE-9047-18F9F9BC8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6" descr="DH_smphics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49250" y="6096000"/>
            <a:ext cx="16510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19C8E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1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4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18164" y="983228"/>
            <a:ext cx="6225834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5" y="360023"/>
            <a:ext cx="4007104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379A2-0A94-C09F-26AF-7E1E72823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4" y="1888484"/>
            <a:ext cx="1898252" cy="1994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26B4D-2A02-8C46-E5C9-9D4D24C33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665" y="2560716"/>
            <a:ext cx="3822717" cy="25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0768" y="443522"/>
            <a:ext cx="8557472" cy="5990529"/>
          </a:xfrm>
          <a:prstGeom prst="round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754724-83B3-057E-B9AF-B7D9BB6E4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54" y="1165271"/>
            <a:ext cx="2830571" cy="4527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C7185-07DF-A730-37E7-F98E6601C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977" y="1165903"/>
            <a:ext cx="2703128" cy="4526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95F7E-3BF9-3348-A8A0-FDC360353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714" y="1184210"/>
            <a:ext cx="2830571" cy="45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89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0768" y="443522"/>
            <a:ext cx="8557472" cy="5990529"/>
          </a:xfrm>
          <a:prstGeom prst="round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95757-440F-ECA6-3465-D7D0F80C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074420"/>
            <a:ext cx="2943225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5A9BCA-8594-B436-C5A5-062336A92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12" y="1107757"/>
            <a:ext cx="2895600" cy="4276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B22606-BB16-4957-0D44-564752D0C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612" y="1074420"/>
            <a:ext cx="255651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21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669255" y="1782760"/>
            <a:ext cx="4081849" cy="4196578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+mn-lt"/>
                <a:cs typeface="Arial" pitchFamily="34" charset="0"/>
              </a:rPr>
              <a:t>48 Sounds Books</a:t>
            </a:r>
            <a:br>
              <a:rPr lang="en-GB" sz="3600" b="1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br>
              <a:rPr lang="en-GB" sz="3600" b="1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r>
              <a:rPr lang="en-GB" sz="24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6 level 1 ‘cloud books’</a:t>
            </a:r>
            <a:br>
              <a:rPr lang="en-GB" sz="24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GB" sz="24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not interactive</a:t>
            </a:r>
            <a:br>
              <a:rPr lang="en-GB" sz="2400" b="1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br>
              <a:rPr lang="en-GB" sz="2400" b="1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br>
              <a:rPr lang="en-GB" sz="3200" b="1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r>
              <a:rPr lang="en-GB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When letters and sounds are introduced, the books are numbered Book 1, Book 2, Book 3 </a:t>
            </a:r>
            <a:br>
              <a:rPr lang="en-GB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GB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(36 numbered books)</a:t>
            </a:r>
            <a:b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westz\Documents\WIP\ORT\Floppys phonics\bookon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7" y="334743"/>
            <a:ext cx="4205416" cy="622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A50E7E1C-BE82-484A-9882-53745E04CE0A}"/>
              </a:ext>
            </a:extLst>
          </p:cNvPr>
          <p:cNvSpPr/>
          <p:nvPr/>
        </p:nvSpPr>
        <p:spPr>
          <a:xfrm rot="2164707">
            <a:off x="2710737" y="2752117"/>
            <a:ext cx="2780703" cy="2534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59F61888-C59E-9F45-A14C-73F58D2E6D58}"/>
              </a:ext>
            </a:extLst>
          </p:cNvPr>
          <p:cNvSpPr/>
          <p:nvPr/>
        </p:nvSpPr>
        <p:spPr>
          <a:xfrm rot="2901710">
            <a:off x="4128931" y="1649228"/>
            <a:ext cx="1286558" cy="267064"/>
          </a:xfrm>
          <a:prstGeom prst="leftArrow">
            <a:avLst>
              <a:gd name="adj1" fmla="val 2880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67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728766" y="391243"/>
            <a:ext cx="8480425" cy="582612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SassoonPrimaryInfant" pitchFamily="2" charset="0"/>
                <a:cs typeface="Arial" pitchFamily="34" charset="0"/>
              </a:rPr>
              <a:t>Inside the Floppy’s Phonics Books</a:t>
            </a:r>
          </a:p>
        </p:txBody>
      </p:sp>
      <p:pic>
        <p:nvPicPr>
          <p:cNvPr id="47108" name="Picture 3" descr="C:\Users\Debbie\Desktop\Converted Images\LS_St3_Bk15_prod_prf_Page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51" y="2495765"/>
            <a:ext cx="3168650" cy="145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9" name="Picture 4" descr="C:\Users\Debbie\Desktop\Converted Images\LS_St3_Bk15_prod_prf_Page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6124" y="1180691"/>
            <a:ext cx="1635125" cy="145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0" name="Picture 5" descr="C:\Users\Debbie\Desktop\Converted Images\LS_St3_Bk15_prod_prf_Page_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6057" y="1172354"/>
            <a:ext cx="2909888" cy="1335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1" name="Picture 6" descr="C:\Users\Debbie\Desktop\Converted Images\LS_St3_Bk15_prod_prf_Page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8603" y="2064523"/>
            <a:ext cx="3027363" cy="1390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2" name="Picture 7" descr="C:\Users\Debbie\Desktop\Converted Images\LS_St3_Bk15_prod_prf_Page_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6207" y="2711395"/>
            <a:ext cx="2857500" cy="131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3" name="Picture 8" descr="C:\Users\Debbie\Desktop\Converted Images\LS_St3_Bk15_prod_prf_Page_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1938" y="4971535"/>
            <a:ext cx="3187700" cy="1463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4" name="Picture 9" descr="C:\Users\Debbie\Desktop\Converted Images\LS_St3_Bk15_prod_prf_Page_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9470" y="4233055"/>
            <a:ext cx="3324225" cy="152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5" name="Picture 10" descr="C:\Users\Debbie\Desktop\Converted Images\LS_St3_Bk15_prod_prf_Page_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76057" y="4928683"/>
            <a:ext cx="1704975" cy="151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057450" y="4819151"/>
            <a:ext cx="1824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These ‘end pages’ are not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on the digital platform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1ED5AC04-925A-0143-838C-1C6A2558FB29}"/>
              </a:ext>
            </a:extLst>
          </p:cNvPr>
          <p:cNvSpPr/>
          <p:nvPr/>
        </p:nvSpPr>
        <p:spPr>
          <a:xfrm rot="10800000">
            <a:off x="3959399" y="1628862"/>
            <a:ext cx="978408" cy="3112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C6401-4E50-8B4C-8133-CE6FDED76FD4}"/>
              </a:ext>
            </a:extLst>
          </p:cNvPr>
          <p:cNvSpPr txBox="1"/>
          <p:nvPr/>
        </p:nvSpPr>
        <p:spPr>
          <a:xfrm>
            <a:off x="2580623" y="1014081"/>
            <a:ext cx="2388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These pages are on the digital platform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with audio 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37A6C4D3-A171-A44C-80C1-021B35EBFD10}"/>
              </a:ext>
            </a:extLst>
          </p:cNvPr>
          <p:cNvSpPr/>
          <p:nvPr/>
        </p:nvSpPr>
        <p:spPr>
          <a:xfrm>
            <a:off x="7377357" y="6171880"/>
            <a:ext cx="978408" cy="3112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DC5B6-A052-3025-B0E4-F0B1AE4655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219" y="70285"/>
            <a:ext cx="902097" cy="11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54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507267" y="456086"/>
            <a:ext cx="8391525" cy="4862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SassoonPrimaryInfant" pitchFamily="2" charset="0"/>
                <a:cs typeface="Arial" pitchFamily="34" charset="0"/>
              </a:rPr>
              <a:t>Interactive lessons</a:t>
            </a:r>
          </a:p>
        </p:txBody>
      </p:sp>
      <p:sp>
        <p:nvSpPr>
          <p:cNvPr id="46085" name="TextBox 11"/>
          <p:cNvSpPr txBox="1">
            <a:spLocks noChangeArrowheads="1"/>
          </p:cNvSpPr>
          <p:nvPr/>
        </p:nvSpPr>
        <p:spPr bwMode="auto">
          <a:xfrm>
            <a:off x="1304430" y="3070055"/>
            <a:ext cx="17264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Drag and drop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for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spelling</a:t>
            </a:r>
          </a:p>
        </p:txBody>
      </p:sp>
      <p:sp>
        <p:nvSpPr>
          <p:cNvPr id="46086" name="TextBox 12"/>
          <p:cNvSpPr txBox="1">
            <a:spLocks noChangeArrowheads="1"/>
          </p:cNvSpPr>
          <p:nvPr/>
        </p:nvSpPr>
        <p:spPr bwMode="auto">
          <a:xfrm flipH="1">
            <a:off x="1104032" y="5755801"/>
            <a:ext cx="2344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Blend and reveal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for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reading</a:t>
            </a:r>
          </a:p>
        </p:txBody>
      </p:sp>
      <p:sp>
        <p:nvSpPr>
          <p:cNvPr id="46087" name="TextBox 13"/>
          <p:cNvSpPr txBox="1">
            <a:spLocks noChangeArrowheads="1"/>
          </p:cNvSpPr>
          <p:nvPr/>
        </p:nvSpPr>
        <p:spPr bwMode="auto">
          <a:xfrm>
            <a:off x="6328938" y="4676848"/>
            <a:ext cx="26523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Hear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the sounds,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point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to the graphemes</a:t>
            </a:r>
          </a:p>
        </p:txBody>
      </p:sp>
      <p:sp>
        <p:nvSpPr>
          <p:cNvPr id="46088" name="TextBox 14"/>
          <p:cNvSpPr txBox="1">
            <a:spLocks noChangeArrowheads="1"/>
          </p:cNvSpPr>
          <p:nvPr/>
        </p:nvSpPr>
        <p:spPr bwMode="auto">
          <a:xfrm>
            <a:off x="4079758" y="1382760"/>
            <a:ext cx="29573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Select the letters to watch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letter 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6ADFAE-C75D-FB40-BA3E-A40DEFD4635D}"/>
              </a:ext>
            </a:extLst>
          </p:cNvPr>
          <p:cNvSpPr txBox="1"/>
          <p:nvPr/>
        </p:nvSpPr>
        <p:spPr>
          <a:xfrm>
            <a:off x="4309826" y="4676848"/>
            <a:ext cx="1907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See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the letter/s,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say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the sounds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F118D9-617F-6D46-80E2-3B6F72E1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021" y="2131142"/>
            <a:ext cx="4533833" cy="2282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2243DE-6813-B848-BDF2-7860B1972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16" y="1205183"/>
            <a:ext cx="2742935" cy="1851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2FA4CE-9603-AB41-A267-1906EA1CA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33" y="3910659"/>
            <a:ext cx="2742935" cy="1845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50D26D-DD6D-1D17-A5DC-07F0397EC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031" y="1128"/>
            <a:ext cx="1635969" cy="199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57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457199" y="441861"/>
            <a:ext cx="8229600" cy="744537"/>
          </a:xfrm>
        </p:spPr>
        <p:txBody>
          <a:bodyPr>
            <a:noAutofit/>
          </a:bodyPr>
          <a:lstStyle/>
          <a:p>
            <a:r>
              <a:rPr lang="en-GB" sz="3400" b="1" dirty="0">
                <a:solidFill>
                  <a:srgbClr val="0070C0"/>
                </a:solidFill>
                <a:latin typeface="SassoonPrimaryInfant" pitchFamily="2" charset="0"/>
                <a:cs typeface="Arial" pitchFamily="34" charset="0"/>
              </a:rPr>
              <a:t>Session 2  Application of skills</a:t>
            </a:r>
          </a:p>
        </p:txBody>
      </p:sp>
      <p:pic>
        <p:nvPicPr>
          <p:cNvPr id="4" name="Picture 2" descr="C:\Users\Beddoess\Desktop\Act Sheet.PNG">
            <a:extLst>
              <a:ext uri="{FF2B5EF4-FFF2-40B4-BE49-F238E27FC236}">
                <a16:creationId xmlns:a16="http://schemas.microsoft.com/office/drawing/2014/main" id="{1F2A3D3D-9C23-412C-0817-3A0234FB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5959" y="1420776"/>
            <a:ext cx="2405062" cy="3414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C:\Users\Beddoess\Desktop\Grapheme tiles.PNG">
            <a:extLst>
              <a:ext uri="{FF2B5EF4-FFF2-40B4-BE49-F238E27FC236}">
                <a16:creationId xmlns:a16="http://schemas.microsoft.com/office/drawing/2014/main" id="{D823A1A4-4D44-F0B8-E49A-01A15F08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257" y="1457958"/>
            <a:ext cx="2095500" cy="2728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C:\Users\Beddoess\Desktop\cumulative texts.PNG">
            <a:extLst>
              <a:ext uri="{FF2B5EF4-FFF2-40B4-BE49-F238E27FC236}">
                <a16:creationId xmlns:a16="http://schemas.microsoft.com/office/drawing/2014/main" id="{C304ED65-83B4-5B86-7B30-5EF5EFE2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5843" y="3128132"/>
            <a:ext cx="2247900" cy="3281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C:\Users\Beddoess\Desktop\Say the sounds poster.PNG">
            <a:extLst>
              <a:ext uri="{FF2B5EF4-FFF2-40B4-BE49-F238E27FC236}">
                <a16:creationId xmlns:a16="http://schemas.microsoft.com/office/drawing/2014/main" id="{8E866FAA-E994-91B2-E481-2AE0EFA9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3961" y="3260910"/>
            <a:ext cx="2244725" cy="313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478A8D-D5F6-BD86-FEFC-76B89F806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09" y="4574690"/>
            <a:ext cx="18089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Say the Sounds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Posters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050FC-A9B0-EBDD-965C-B1FBA2687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749" y="1368687"/>
            <a:ext cx="1090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Activity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Sheets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1 to 134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FF95D-E910-E263-C694-0F740677A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757" y="1420776"/>
            <a:ext cx="20322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Grapheme Tiles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and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Picture Tiles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CB8EA4-D509-CEDD-032A-15842F72C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7082" y="5128687"/>
            <a:ext cx="14176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Cumulative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Texts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From ‘-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ck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’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BADEFB-3272-5282-3BBF-146F0B72B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04" y="5199616"/>
            <a:ext cx="1431063" cy="17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9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Content Placeholder 2"/>
          <p:cNvSpPr>
            <a:spLocks noGrp="1"/>
          </p:cNvSpPr>
          <p:nvPr>
            <p:ph idx="1"/>
          </p:nvPr>
        </p:nvSpPr>
        <p:spPr>
          <a:xfrm>
            <a:off x="231423" y="531284"/>
            <a:ext cx="8229600" cy="599600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GB" sz="4400" b="1" dirty="0">
                <a:solidFill>
                  <a:srgbClr val="002060"/>
                </a:solidFill>
                <a:latin typeface="SassoonPrimaryInfant" pitchFamily="2" charset="0"/>
              </a:rPr>
              <a:t>‘</a:t>
            </a:r>
            <a:r>
              <a:rPr lang="en-GB" sz="4400" b="1" dirty="0">
                <a:solidFill>
                  <a:srgbClr val="FF0000"/>
                </a:solidFill>
                <a:latin typeface="SassoonPrimaryInfant" pitchFamily="2" charset="0"/>
              </a:rPr>
              <a:t>Helpful Words</a:t>
            </a:r>
            <a:r>
              <a:rPr lang="en-GB" sz="4400" b="1" dirty="0">
                <a:solidFill>
                  <a:srgbClr val="002060"/>
                </a:solidFill>
                <a:latin typeface="SassoonPrimaryInfant" pitchFamily="2" charset="0"/>
              </a:rPr>
              <a:t>’</a:t>
            </a:r>
          </a:p>
          <a:p>
            <a:pPr marL="0" indent="0" eaLnBrk="1" hangingPunct="1">
              <a:buFont typeface="Arial" charset="0"/>
              <a:buNone/>
            </a:pPr>
            <a:r>
              <a:rPr lang="en-GB" sz="4000" b="1" dirty="0">
                <a:solidFill>
                  <a:srgbClr val="002060"/>
                </a:solidFill>
                <a:latin typeface="SassoonPrimaryInfant" pitchFamily="2" charset="0"/>
              </a:rPr>
              <a:t>Tricky words that are learnt by sight, are introduced </a:t>
            </a:r>
            <a:r>
              <a:rPr lang="en-GB" sz="4000" b="1" dirty="0">
                <a:solidFill>
                  <a:srgbClr val="F013AF"/>
                </a:solidFill>
                <a:latin typeface="SassoonPrimaryInfant" pitchFamily="2" charset="0"/>
              </a:rPr>
              <a:t>steadily</a:t>
            </a:r>
            <a:r>
              <a:rPr lang="en-GB" sz="4000" b="1" dirty="0">
                <a:solidFill>
                  <a:srgbClr val="002060"/>
                </a:solidFill>
                <a:latin typeface="SassoonPrimaryInfant" pitchFamily="2" charset="0"/>
              </a:rPr>
              <a:t> throughout systematic synthetic phonics programmes.</a:t>
            </a:r>
          </a:p>
          <a:p>
            <a:pPr marL="0" indent="0" eaLnBrk="1" hangingPunct="1">
              <a:buFont typeface="Arial" charset="0"/>
              <a:buNone/>
            </a:pPr>
            <a:endParaRPr lang="en-GB" sz="4000" b="1" dirty="0">
              <a:solidFill>
                <a:srgbClr val="002060"/>
              </a:solidFill>
              <a:latin typeface="SassoonPrimaryInfant" pitchFamily="2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GB" sz="4000" b="1" dirty="0">
                <a:solidFill>
                  <a:srgbClr val="002060"/>
                </a:solidFill>
                <a:latin typeface="SassoonPrimaryInfant" pitchFamily="2" charset="0"/>
              </a:rPr>
              <a:t>For example- </a:t>
            </a:r>
          </a:p>
          <a:p>
            <a:pPr marL="0" indent="0" eaLnBrk="1" hangingPunct="1">
              <a:buFont typeface="Arial" charset="0"/>
              <a:buNone/>
            </a:pPr>
            <a:r>
              <a:rPr lang="en-GB" sz="4000" b="1" dirty="0">
                <a:solidFill>
                  <a:srgbClr val="002060"/>
                </a:solidFill>
                <a:latin typeface="SassoonPrimaryInfant" pitchFamily="2" charset="0"/>
              </a:rPr>
              <a:t>the   to    go    of </a:t>
            </a:r>
          </a:p>
          <a:p>
            <a:pPr marL="0" indent="0" eaLnBrk="1" hangingPunct="1">
              <a:buFont typeface="Arial" charset="0"/>
              <a:buNone/>
            </a:pPr>
            <a:r>
              <a:rPr lang="en-GB" sz="3600" b="1" dirty="0">
                <a:solidFill>
                  <a:srgbClr val="002060"/>
                </a:solidFill>
                <a:latin typeface="SassoonPrimaryInfant" pitchFamily="2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E6E1C5-5329-3FCB-34CB-5659682C9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511" y="4011357"/>
            <a:ext cx="2123734" cy="26048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Read at home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1F9DD-EAEA-2EAF-3D5A-E05D07AC4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2599"/>
            <a:ext cx="1954400" cy="2397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6A25E-851B-3572-96F0-E41DDC1F6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9" y="875580"/>
            <a:ext cx="7100711" cy="492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3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GB" sz="4400" b="1" dirty="0">
                <a:solidFill>
                  <a:srgbClr val="00B050"/>
                </a:solidFill>
                <a:latin typeface="SassoonPrimaryInfant" pitchFamily="2" charset="0"/>
              </a:rPr>
              <a:t>Oxford Reading Tree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GB" sz="4400" b="1" dirty="0">
                <a:solidFill>
                  <a:srgbClr val="0070C0"/>
                </a:solidFill>
                <a:latin typeface="SassoonPrimaryInfant" pitchFamily="2" charset="0"/>
              </a:rPr>
              <a:t>Floppy’s Phonics programme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GB" sz="4400" dirty="0">
              <a:solidFill>
                <a:schemeClr val="tx1"/>
              </a:solidFill>
              <a:latin typeface="SassoonPrimaryInfan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5BEB78-0764-A044-B047-0BC0F3DAB2B4}"/>
              </a:ext>
            </a:extLst>
          </p:cNvPr>
          <p:cNvSpPr txBox="1"/>
          <p:nvPr/>
        </p:nvSpPr>
        <p:spPr>
          <a:xfrm>
            <a:off x="333800" y="1921599"/>
            <a:ext cx="8810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Our Floppy’s Phonics information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powerpoint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is designed: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to inform parents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carers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about how phonics is taught in school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to help us to work in partnership to support children with their early reading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429F8-F2DF-F02E-1CB9-ED6A875AB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8" y="4725294"/>
            <a:ext cx="1745722" cy="21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Content Placeholder 2">
            <a:extLst>
              <a:ext uri="{FF2B5EF4-FFF2-40B4-BE49-F238E27FC236}">
                <a16:creationId xmlns:a16="http://schemas.microsoft.com/office/drawing/2014/main" id="{ECDE6F9A-6993-B1B6-71BA-5CE2607A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GB" b="1"/>
              <a:t>There have been many different methods of teaching early reading over the years!</a:t>
            </a:r>
          </a:p>
        </p:txBody>
      </p:sp>
      <p:pic>
        <p:nvPicPr>
          <p:cNvPr id="3075" name="Picture 3" descr="C:\Users\Debbie\AppData\Local\Microsoft\Windows\Temporary Internet Files\Content.IE5\1R622T0N\MC900446310[1].wmf">
            <a:extLst>
              <a:ext uri="{FF2B5EF4-FFF2-40B4-BE49-F238E27FC236}">
                <a16:creationId xmlns:a16="http://schemas.microsoft.com/office/drawing/2014/main" id="{E8BD6B63-5B64-D4EB-5D63-0CD91671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4659" y="3406237"/>
            <a:ext cx="2332141" cy="2288641"/>
          </a:xfrm>
          <a:prstGeom prst="rect">
            <a:avLst/>
          </a:prstGeom>
          <a:noFill/>
        </p:spPr>
      </p:pic>
      <p:pic>
        <p:nvPicPr>
          <p:cNvPr id="2050" name="Picture 2" descr="C:\Users\Debbie\AppData\Local\Microsoft\Windows\Temporary Internet Files\Content.IE5\NGDN8TEB\MC900232988[1].wmf">
            <a:extLst>
              <a:ext uri="{FF2B5EF4-FFF2-40B4-BE49-F238E27FC236}">
                <a16:creationId xmlns:a16="http://schemas.microsoft.com/office/drawing/2014/main" id="{6F286CD3-BE3A-FF61-65F2-68DF1272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774" y="3406237"/>
            <a:ext cx="2072235" cy="2058669"/>
          </a:xfrm>
          <a:prstGeom prst="rect">
            <a:avLst/>
          </a:prstGeom>
          <a:noFill/>
        </p:spPr>
      </p:pic>
      <p:pic>
        <p:nvPicPr>
          <p:cNvPr id="2051" name="Picture 3" descr="C:\Users\Debbie\AppData\Local\Microsoft\Windows\Temporary Internet Files\Content.IE5\2USJE7TT\MC900056930[1].wmf">
            <a:extLst>
              <a:ext uri="{FF2B5EF4-FFF2-40B4-BE49-F238E27FC236}">
                <a16:creationId xmlns:a16="http://schemas.microsoft.com/office/drawing/2014/main" id="{1A86A954-97AA-EB60-E652-5C839F82A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0098" y="3176551"/>
            <a:ext cx="2794028" cy="2363012"/>
          </a:xfrm>
          <a:prstGeom prst="rect">
            <a:avLst/>
          </a:prstGeom>
          <a:noFill/>
        </p:spPr>
      </p:pic>
      <p:pic>
        <p:nvPicPr>
          <p:cNvPr id="2052" name="Picture 4" descr="C:\Users\Debbie\AppData\Local\Microsoft\Windows\Temporary Internet Files\Content.IE5\NGDN8TEB\MC900366740[1].wmf">
            <a:extLst>
              <a:ext uri="{FF2B5EF4-FFF2-40B4-BE49-F238E27FC236}">
                <a16:creationId xmlns:a16="http://schemas.microsoft.com/office/drawing/2014/main" id="{D2F4708F-E7C8-C9E8-6747-508DD2640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004" y="2031484"/>
            <a:ext cx="1225484" cy="1163286"/>
          </a:xfrm>
          <a:prstGeom prst="rect">
            <a:avLst/>
          </a:prstGeom>
          <a:noFill/>
        </p:spPr>
      </p:pic>
      <p:pic>
        <p:nvPicPr>
          <p:cNvPr id="2053" name="Picture 5" descr="C:\Users\Debbie\AppData\Local\Microsoft\Windows\Temporary Internet Files\Content.IE5\2USJE7TT\MC900283435[1].wmf">
            <a:extLst>
              <a:ext uri="{FF2B5EF4-FFF2-40B4-BE49-F238E27FC236}">
                <a16:creationId xmlns:a16="http://schemas.microsoft.com/office/drawing/2014/main" id="{C43D44F1-314E-47C1-B78E-4826C7DB9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38717" y="2124142"/>
            <a:ext cx="1048083" cy="1070628"/>
          </a:xfrm>
          <a:prstGeom prst="rect">
            <a:avLst/>
          </a:prstGeom>
          <a:noFill/>
        </p:spPr>
      </p:pic>
      <p:pic>
        <p:nvPicPr>
          <p:cNvPr id="2054" name="Picture 6" descr="C:\Users\Debbie\AppData\Local\Microsoft\Windows\Temporary Internet Files\Content.IE5\2USJE7TT\MC900283387[1].wmf">
            <a:extLst>
              <a:ext uri="{FF2B5EF4-FFF2-40B4-BE49-F238E27FC236}">
                <a16:creationId xmlns:a16="http://schemas.microsoft.com/office/drawing/2014/main" id="{7E69793E-A662-CA42-2F97-9EEDA643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3406237"/>
            <a:ext cx="962898" cy="951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xfrm>
            <a:off x="457200" y="598488"/>
            <a:ext cx="8229600" cy="5527675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en-GB" sz="4800" b="1" dirty="0">
                <a:solidFill>
                  <a:srgbClr val="0070C0"/>
                </a:solidFill>
              </a:rPr>
              <a:t>What is phonics?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en-GB" sz="4800" b="1" dirty="0">
                <a:solidFill>
                  <a:srgbClr val="F013AF"/>
                </a:solidFill>
              </a:rPr>
              <a:t>Recognising the sounds made by a letter/s in a word.</a:t>
            </a:r>
          </a:p>
          <a:p>
            <a:pPr lvl="0" algn="ctr" eaLnBrk="1" hangingPunct="1">
              <a:buNone/>
              <a:defRPr/>
            </a:pPr>
            <a:r>
              <a:rPr lang="en-GB" sz="4800" b="1" dirty="0">
                <a:solidFill>
                  <a:srgbClr val="0070C0"/>
                </a:solidFill>
              </a:rPr>
              <a:t>Synthetic phonics is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en-GB" sz="4800" b="1" dirty="0">
                <a:solidFill>
                  <a:schemeClr val="tx1"/>
                </a:solidFill>
              </a:rPr>
              <a:t>sounding out and blending the sounds</a:t>
            </a:r>
            <a:br>
              <a:rPr lang="en-GB" sz="4800" b="1" dirty="0">
                <a:solidFill>
                  <a:schemeClr val="tx1"/>
                </a:solidFill>
              </a:rPr>
            </a:br>
            <a:r>
              <a:rPr lang="en-GB" sz="4800" b="1" dirty="0">
                <a:solidFill>
                  <a:schemeClr val="tx1"/>
                </a:solidFill>
              </a:rPr>
              <a:t> to read the </a:t>
            </a:r>
            <a:r>
              <a:rPr lang="en-GB" sz="4800" b="1" i="1" dirty="0">
                <a:solidFill>
                  <a:srgbClr val="0070C0"/>
                </a:solidFill>
              </a:rPr>
              <a:t>unknown</a:t>
            </a:r>
            <a:r>
              <a:rPr lang="en-GB" sz="4800" b="1" dirty="0">
                <a:solidFill>
                  <a:schemeClr val="tx1"/>
                </a:solidFill>
              </a:rPr>
              <a:t> words</a:t>
            </a:r>
          </a:p>
          <a:p>
            <a:pPr algn="ctr" eaLnBrk="1" hangingPunct="1">
              <a:buFont typeface="Arial" charset="0"/>
              <a:buNone/>
              <a:defRPr/>
            </a:pPr>
            <a:endParaRPr lang="en-GB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Terminology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4760" y="4332617"/>
            <a:ext cx="4272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Buttons and Bars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Blending fingers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83495-8874-3EEE-7F11-1D63BB3F6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4725295"/>
            <a:ext cx="1745722" cy="2132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A0C0D-AC61-6425-BF39-DEB2F5A42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5" y="1303725"/>
            <a:ext cx="8772904" cy="3170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7FFB2-92B9-4E71-CFC0-1C2175F9C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585" y="2384080"/>
            <a:ext cx="2840002" cy="40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42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Content Placeholder 2"/>
          <p:cNvSpPr>
            <a:spLocks noGrp="1"/>
          </p:cNvSpPr>
          <p:nvPr>
            <p:ph idx="1"/>
          </p:nvPr>
        </p:nvSpPr>
        <p:spPr>
          <a:xfrm>
            <a:off x="516408" y="587591"/>
            <a:ext cx="8229600" cy="470852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GB" sz="3600" b="1" dirty="0">
                <a:solidFill>
                  <a:srgbClr val="0070C0"/>
                </a:solidFill>
              </a:rPr>
              <a:t>How we teach in school</a:t>
            </a:r>
            <a:endParaRPr lang="en-GB" sz="2400" dirty="0"/>
          </a:p>
        </p:txBody>
      </p:sp>
      <p:sp>
        <p:nvSpPr>
          <p:cNvPr id="98308" name="TextBox 4"/>
          <p:cNvSpPr txBox="1">
            <a:spLocks noChangeArrowheads="1"/>
          </p:cNvSpPr>
          <p:nvPr/>
        </p:nvSpPr>
        <p:spPr bwMode="auto">
          <a:xfrm>
            <a:off x="163286" y="3279716"/>
            <a:ext cx="408214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latin typeface="+mn-lt"/>
              </a:rPr>
              <a:t>Adult led Systematic:</a:t>
            </a:r>
          </a:p>
          <a:p>
            <a:pPr>
              <a:defRPr/>
            </a:pPr>
            <a:r>
              <a:rPr lang="en-GB" sz="3200" b="1" dirty="0">
                <a:solidFill>
                  <a:srgbClr val="002060"/>
                </a:solidFill>
                <a:latin typeface="+mn-lt"/>
              </a:rPr>
              <a:t>A sequence of short planned lessons</a:t>
            </a:r>
          </a:p>
        </p:txBody>
      </p:sp>
      <p:sp>
        <p:nvSpPr>
          <p:cNvPr id="98309" name="TextBox 6"/>
          <p:cNvSpPr txBox="1">
            <a:spLocks noChangeArrowheads="1"/>
          </p:cNvSpPr>
          <p:nvPr/>
        </p:nvSpPr>
        <p:spPr bwMode="auto">
          <a:xfrm>
            <a:off x="5978231" y="3279716"/>
            <a:ext cx="21403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latin typeface="+mn-lt"/>
              </a:rPr>
              <a:t>Incidental: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+mn-lt"/>
              </a:rPr>
              <a:t>individual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+mn-lt"/>
              </a:rPr>
              <a:t>group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+mn-lt"/>
              </a:rPr>
              <a:t>class</a:t>
            </a:r>
          </a:p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latin typeface="+mn-lt"/>
              </a:rPr>
              <a:t>- as needed</a:t>
            </a:r>
          </a:p>
        </p:txBody>
      </p:sp>
      <p:sp>
        <p:nvSpPr>
          <p:cNvPr id="8" name="Left-Up Arrow 7">
            <a:extLst>
              <a:ext uri="{FF2B5EF4-FFF2-40B4-BE49-F238E27FC236}">
                <a16:creationId xmlns:a16="http://schemas.microsoft.com/office/drawing/2014/main" id="{653AE8B4-2F1E-5C4C-805A-67EB95DA2F11}"/>
              </a:ext>
            </a:extLst>
          </p:cNvPr>
          <p:cNvSpPr/>
          <p:nvPr/>
        </p:nvSpPr>
        <p:spPr>
          <a:xfrm rot="13344878">
            <a:off x="3481063" y="1859971"/>
            <a:ext cx="2300288" cy="2163763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7527EBC-AC3E-7444-88C1-D06EC817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9729" y="3539379"/>
            <a:ext cx="1437938" cy="2035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D0E5CD-4A10-204F-9619-41EC7C09FFDA}"/>
              </a:ext>
            </a:extLst>
          </p:cNvPr>
          <p:cNvSpPr txBox="1"/>
          <p:nvPr/>
        </p:nvSpPr>
        <p:spPr>
          <a:xfrm>
            <a:off x="3482638" y="5649595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Alphabetic Code Chart</a:t>
            </a:r>
          </a:p>
        </p:txBody>
      </p:sp>
    </p:spTree>
    <p:extLst>
      <p:ext uri="{BB962C8B-B14F-4D97-AF65-F5344CB8AC3E}">
        <p14:creationId xmlns:p14="http://schemas.microsoft.com/office/powerpoint/2010/main" val="1059076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8BE80-0AE9-414D-B219-4CD61EBD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505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n-lt"/>
              </a:rPr>
              <a:t>Teaching and Learning Sequence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2216AD-577B-6348-9B1A-8ABECEA69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0885" y="1112108"/>
            <a:ext cx="7438533" cy="5113327"/>
          </a:xfrm>
        </p:spPr>
      </p:pic>
    </p:spTree>
    <p:extLst>
      <p:ext uri="{BB962C8B-B14F-4D97-AF65-F5344CB8AC3E}">
        <p14:creationId xmlns:p14="http://schemas.microsoft.com/office/powerpoint/2010/main" val="3718705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05610" y="287722"/>
            <a:ext cx="3849432" cy="430212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+mn-lt"/>
                <a:cs typeface="Arial" pitchFamily="34" charset="0"/>
              </a:rPr>
              <a:t>Classroom display</a:t>
            </a:r>
            <a:endParaRPr lang="en-GB" sz="3600" b="1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1987" name="Picture 2" descr="I:\6\848609_alpha_po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396" y="1145040"/>
            <a:ext cx="3630912" cy="5136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8" name="Picture 3" descr="I:\6\848610_ABC_POSTER_F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1255" y="689017"/>
            <a:ext cx="2260771" cy="3200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5932026" y="5423977"/>
            <a:ext cx="262257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+mn-lt"/>
              </a:rPr>
              <a:t>Level </a:t>
            </a:r>
            <a:r>
              <a:rPr lang="en-GB" b="1" dirty="0">
                <a:solidFill>
                  <a:srgbClr val="F013AF"/>
                </a:solidFill>
                <a:latin typeface="+mn-lt"/>
              </a:rPr>
              <a:t>1+</a:t>
            </a:r>
            <a:r>
              <a:rPr lang="en-GB" b="1" dirty="0">
                <a:latin typeface="+mn-lt"/>
              </a:rPr>
              <a:t> to </a:t>
            </a:r>
            <a:r>
              <a:rPr lang="en-GB" b="1" dirty="0">
                <a:solidFill>
                  <a:srgbClr val="F013AF"/>
                </a:solidFill>
                <a:latin typeface="+mn-lt"/>
              </a:rPr>
              <a:t>4</a:t>
            </a:r>
            <a:r>
              <a:rPr lang="en-GB" b="1" dirty="0">
                <a:latin typeface="+mn-lt"/>
              </a:rPr>
              <a:t> Frieze strips</a:t>
            </a:r>
          </a:p>
          <a:p>
            <a:r>
              <a:rPr lang="en-GB" b="1" dirty="0">
                <a:latin typeface="+mn-lt"/>
              </a:rPr>
              <a:t> correspond with each </a:t>
            </a:r>
          </a:p>
          <a:p>
            <a:r>
              <a:rPr lang="en-GB" b="1" dirty="0">
                <a:latin typeface="+mn-lt"/>
              </a:rPr>
              <a:t>FP Sounds Book</a:t>
            </a:r>
          </a:p>
        </p:txBody>
      </p:sp>
      <p:pic>
        <p:nvPicPr>
          <p:cNvPr id="4098" name="Picture 2" descr="C:\Users\westz\Documents\WIP\ORT\Floppys phonics\foldou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69" y="3919591"/>
            <a:ext cx="4958902" cy="15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:\17\LS_St5_bk_3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0823" y="7034605"/>
            <a:ext cx="821575" cy="72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B3212B-F946-594D-93F8-C269894A1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0764" y="689016"/>
            <a:ext cx="2261701" cy="32002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3233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Content Placeholder 2"/>
          <p:cNvSpPr>
            <a:spLocks noGrp="1"/>
          </p:cNvSpPr>
          <p:nvPr>
            <p:ph idx="1"/>
          </p:nvPr>
        </p:nvSpPr>
        <p:spPr>
          <a:xfrm>
            <a:off x="550984" y="1173163"/>
            <a:ext cx="8135815" cy="5172075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GB" sz="2800" dirty="0"/>
              <a:t>    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GB" sz="2800" dirty="0"/>
              <a:t>      </a:t>
            </a:r>
            <a:r>
              <a:rPr lang="en-GB" sz="2800" dirty="0">
                <a:latin typeface="Comic Sans MS" pitchFamily="66" charset="0"/>
              </a:rPr>
              <a:t>/</a:t>
            </a:r>
            <a:r>
              <a:rPr lang="en-GB" sz="2800" b="1" dirty="0">
                <a:solidFill>
                  <a:srgbClr val="0070C0"/>
                </a:solidFill>
                <a:latin typeface="Comic Sans MS" pitchFamily="66" charset="0"/>
              </a:rPr>
              <a:t>k</a:t>
            </a:r>
            <a:r>
              <a:rPr lang="en-GB" sz="2800" dirty="0">
                <a:latin typeface="Comic Sans MS" pitchFamily="66" charset="0"/>
              </a:rPr>
              <a:t>/ </a:t>
            </a:r>
          </a:p>
          <a:p>
            <a:pPr marL="0" indent="0" eaLnBrk="1" hangingPunct="1">
              <a:buFont typeface="Arial" pitchFamily="34" charset="0"/>
              <a:buNone/>
            </a:pPr>
            <a:endParaRPr lang="en-GB" sz="2800" b="1" dirty="0"/>
          </a:p>
          <a:p>
            <a:pPr marL="0" indent="0" eaLnBrk="1" hangingPunct="1">
              <a:buFont typeface="Arial" pitchFamily="34" charset="0"/>
              <a:buNone/>
            </a:pPr>
            <a:r>
              <a:rPr lang="en-GB" sz="2800" b="1" dirty="0"/>
              <a:t>			          </a:t>
            </a:r>
            <a:r>
              <a:rPr lang="en-GB" sz="2800" b="1" dirty="0">
                <a:latin typeface="Comic Sans MS" pitchFamily="66" charset="0"/>
              </a:rPr>
              <a:t>c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 t</a:t>
            </a:r>
            <a:r>
              <a:rPr lang="en-GB" sz="2800" b="1" dirty="0">
                <a:latin typeface="Comic Sans MS" pitchFamily="66" charset="0"/>
              </a:rPr>
              <a:t>	          k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ey</a:t>
            </a:r>
            <a:r>
              <a:rPr lang="en-GB" sz="2800" b="1" dirty="0">
                <a:latin typeface="Comic Sans MS" pitchFamily="66" charset="0"/>
              </a:rPr>
              <a:t>            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d u </a:t>
            </a:r>
            <a:r>
              <a:rPr lang="en-GB" sz="2800" b="1" dirty="0">
                <a:latin typeface="Comic Sans MS" pitchFamily="66" charset="0"/>
              </a:rPr>
              <a:t>ck</a:t>
            </a:r>
            <a:endParaRPr lang="en-GB" sz="2800" dirty="0">
              <a:latin typeface="Comic Sans MS" pitchFamily="66" charset="0"/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en-GB" sz="2800" dirty="0"/>
              <a:t> 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GB" sz="2800" b="1" dirty="0">
                <a:solidFill>
                  <a:srgbClr val="0070C0"/>
                </a:solidFill>
              </a:rPr>
              <a:t>‘Mnemonic’ means ‘aid to memory’.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GB" sz="2800" b="1" dirty="0">
                <a:solidFill>
                  <a:srgbClr val="002060"/>
                </a:solidFill>
              </a:rPr>
              <a:t>Picture-words and their printed words make the learning of the different sounds and spellings more </a:t>
            </a:r>
            <a:r>
              <a:rPr lang="en-GB" sz="2800" b="1" dirty="0">
                <a:solidFill>
                  <a:srgbClr val="F013AF"/>
                </a:solidFill>
              </a:rPr>
              <a:t>memorable</a:t>
            </a:r>
            <a:r>
              <a:rPr lang="en-GB" sz="2800" b="1" dirty="0">
                <a:solidFill>
                  <a:srgbClr val="002060"/>
                </a:solidFill>
              </a:rPr>
              <a:t> and </a:t>
            </a:r>
            <a:r>
              <a:rPr lang="en-GB" sz="2800" b="1" dirty="0">
                <a:solidFill>
                  <a:srgbClr val="F013AF"/>
                </a:solidFill>
              </a:rPr>
              <a:t>manageable</a:t>
            </a:r>
            <a:r>
              <a:rPr lang="en-GB" sz="2800" b="1" dirty="0">
                <a:solidFill>
                  <a:srgbClr val="002060"/>
                </a:solidFill>
              </a:rPr>
              <a:t> and can clarify the teaching and learning for adults and children alike.</a:t>
            </a:r>
          </a:p>
        </p:txBody>
      </p:sp>
      <p:pic>
        <p:nvPicPr>
          <p:cNvPr id="124931" name="Picture 5" descr="ke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776" y="2390287"/>
            <a:ext cx="1276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5563" y="1377950"/>
            <a:ext cx="14319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1375" y="1549400"/>
            <a:ext cx="12747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63" y="1173163"/>
            <a:ext cx="1292225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81075" y="219075"/>
            <a:ext cx="709771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b="1" dirty="0">
                <a:solidFill>
                  <a:srgbClr val="0070C0"/>
                </a:solidFill>
                <a:latin typeface="+mn-lt"/>
                <a:cs typeface="+mn-cs"/>
              </a:rPr>
              <a:t>Mnemonic  picture-words</a:t>
            </a:r>
          </a:p>
        </p:txBody>
      </p:sp>
    </p:spTree>
    <p:extLst>
      <p:ext uri="{BB962C8B-B14F-4D97-AF65-F5344CB8AC3E}">
        <p14:creationId xmlns:p14="http://schemas.microsoft.com/office/powerpoint/2010/main" val="788608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5225</TotalTime>
  <Words>389</Words>
  <Application>Microsoft Office PowerPoint</Application>
  <PresentationFormat>On-screen Show (4:3)</PresentationFormat>
  <Paragraphs>92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SassoonPrimaryInfant</vt:lpstr>
      <vt:lpstr>Office Theme</vt:lpstr>
      <vt:lpstr>2_Office Theme</vt:lpstr>
      <vt:lpstr>PowerPoint Presentation</vt:lpstr>
      <vt:lpstr>PowerPoint Presentation</vt:lpstr>
      <vt:lpstr>There have been many different methods of teaching early reading over the years!</vt:lpstr>
      <vt:lpstr>PowerPoint Presentation</vt:lpstr>
      <vt:lpstr>Terminology</vt:lpstr>
      <vt:lpstr>PowerPoint Presentation</vt:lpstr>
      <vt:lpstr>Teaching and Learning Sequence</vt:lpstr>
      <vt:lpstr>Classroom display</vt:lpstr>
      <vt:lpstr>PowerPoint Presentation</vt:lpstr>
      <vt:lpstr>PowerPoint Presentation</vt:lpstr>
      <vt:lpstr>PowerPoint Presentation</vt:lpstr>
      <vt:lpstr>48 Sounds Books  6 level 1 ‘cloud books’ not interactive   When letters and sounds are introduced, the books are numbered Book 1, Book 2, Book 3  (36 numbered books) </vt:lpstr>
      <vt:lpstr>Inside the Floppy’s Phonics Books</vt:lpstr>
      <vt:lpstr>Interactive lessons</vt:lpstr>
      <vt:lpstr>Session 2  Application of skills</vt:lpstr>
      <vt:lpstr>PowerPoint Presentation</vt:lpstr>
      <vt:lpstr>Read at home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Parent's Powerpoint</dc:subject>
  <dc:creator>Debbie Hepplewhite</dc:creator>
  <cp:lastModifiedBy>Sarah Harper</cp:lastModifiedBy>
  <cp:revision>577</cp:revision>
  <dcterms:created xsi:type="dcterms:W3CDTF">2011-03-29T11:54:41Z</dcterms:created>
  <dcterms:modified xsi:type="dcterms:W3CDTF">2023-12-11T15:10:00Z</dcterms:modified>
</cp:coreProperties>
</file>