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74" r:id="rId2"/>
  </p:sldMasterIdLst>
  <p:notesMasterIdLst>
    <p:notesMasterId r:id="rId19"/>
  </p:notesMasterIdLst>
  <p:handoutMasterIdLst>
    <p:handoutMasterId r:id="rId20"/>
  </p:handoutMasterIdLst>
  <p:sldIdLst>
    <p:sldId id="872" r:id="rId3"/>
    <p:sldId id="876" r:id="rId4"/>
    <p:sldId id="503" r:id="rId5"/>
    <p:sldId id="508" r:id="rId6"/>
    <p:sldId id="871" r:id="rId7"/>
    <p:sldId id="774" r:id="rId8"/>
    <p:sldId id="864" r:id="rId9"/>
    <p:sldId id="466" r:id="rId10"/>
    <p:sldId id="408" r:id="rId11"/>
    <p:sldId id="276" r:id="rId12"/>
    <p:sldId id="461" r:id="rId13"/>
    <p:sldId id="481" r:id="rId14"/>
    <p:sldId id="865" r:id="rId15"/>
    <p:sldId id="488" r:id="rId16"/>
    <p:sldId id="457" r:id="rId17"/>
    <p:sldId id="875" r:id="rId18"/>
  </p:sldIdLst>
  <p:sldSz cx="9144000" cy="6858000" type="screen4x3"/>
  <p:notesSz cx="6797675" cy="987425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10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13AF"/>
    <a:srgbClr val="1AB7D6"/>
    <a:srgbClr val="19C8E9"/>
    <a:srgbClr val="F05B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485" autoAdjust="0"/>
    <p:restoredTop sz="81293" autoAdjust="0"/>
  </p:normalViewPr>
  <p:slideViewPr>
    <p:cSldViewPr snapToGrid="0" snapToObjects="1">
      <p:cViewPr varScale="1">
        <p:scale>
          <a:sx n="58" d="100"/>
          <a:sy n="58" d="100"/>
        </p:scale>
        <p:origin x="1380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528"/>
    </p:cViewPr>
  </p:sorterViewPr>
  <p:notesViewPr>
    <p:cSldViewPr snapToGrid="0" snapToObjects="1">
      <p:cViewPr varScale="1">
        <p:scale>
          <a:sx n="77" d="100"/>
          <a:sy n="77" d="100"/>
        </p:scale>
        <p:origin x="-2190" y="-96"/>
      </p:cViewPr>
      <p:guideLst>
        <p:guide orient="horz" pos="3110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378824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4" y="9378824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2D287E-7E5D-4B10-9ACE-37BBFCD7A1C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767246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A10E898E-902B-4739-B2F1-5FC9C2D06E77}" type="datetimeFigureOut">
              <a:rPr lang="en-GB"/>
              <a:pPr>
                <a:defRPr/>
              </a:pPr>
              <a:t>11/12/2023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30275" y="739775"/>
            <a:ext cx="4937125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690271"/>
            <a:ext cx="5438140" cy="444341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378824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4" y="9378824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5C0BC06-B768-4E7C-90EE-BE0D3E57313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561149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FDBB8A-08EC-481D-A7B5-A7E0E1DF897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31873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A7285-D5B3-43D0-A318-BA1678FBDAD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0575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26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687240E-1CDD-4E07-A75D-A979F40A94E9}" type="slidenum">
              <a:rPr lang="en-GB" smtClean="0"/>
              <a:pPr>
                <a:defRPr/>
              </a:pPr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54896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indent="0">
              <a:buFont typeface="Calibri" pitchFamily="34" charset="0"/>
              <a:buNone/>
            </a:pP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845C2A-7C8C-4F89-A430-C3C758AE666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5705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47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775B24-E597-4977-9A28-465858D84A2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93670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88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F7FE1B-5C8E-46D9-A2C2-5C56CE3470A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8321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329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96841F-3121-4DEE-8A40-BCF0F8184AC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77859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C0BC06-B768-4E7C-90EE-BE0D3E57313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53815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B7817-2623-4948-82E2-587C164D603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77687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619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 baseline="0" dirty="0"/>
          </a:p>
          <a:p>
            <a:pPr eaLnBrk="1" hangingPunct="1"/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247E8E6-A9F7-45C5-B268-FF636468CD07}" type="slidenum">
              <a:rPr lang="en-GB" smtClean="0"/>
              <a:pPr>
                <a:defRPr/>
              </a:pPr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93246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3F66E35-5277-43C0-8CC0-3DEA90ECA7CA}" type="slidenum">
              <a:rPr lang="en-GB" smtClean="0"/>
              <a:pPr>
                <a:defRPr/>
              </a:pPr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95293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C0BC06-B768-4E7C-90EE-BE0D3E57313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44673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44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GB" dirty="0"/>
              <a:t>[Read from the slide.]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5C0BC06-B768-4E7C-90EE-BE0D3E573130}" type="slidenum">
              <a:rPr lang="en-GB" smtClean="0"/>
              <a:pPr>
                <a:defRPr/>
              </a:pPr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90031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Show resources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5C0BC06-B768-4E7C-90EE-BE0D3E573130}" type="slidenum">
              <a:rPr lang="en-GB" smtClean="0"/>
              <a:pPr>
                <a:defRPr/>
              </a:pPr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79227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06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7048E2E-CDC7-4440-9DA8-D11D08A86EC6}" type="slidenum">
              <a:rPr lang="en-GB" smtClean="0"/>
              <a:pPr>
                <a:defRPr/>
              </a:pPr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68692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90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2791148-A659-4EE8-884B-61E39369A254}" type="slidenum">
              <a:rPr lang="en-GB" smtClean="0"/>
              <a:pPr>
                <a:defRPr/>
              </a:pPr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67107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3FDF74-6CC2-41C0-8105-E89EBCFEBE3C}" type="datetime1">
              <a:rPr lang="en-US" smtClean="0"/>
              <a:pPr>
                <a:defRPr/>
              </a:pPr>
              <a:t>12/11/2023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428A57-E76B-4920-9A3C-DD29975F89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0E8C71-EC2D-446A-9719-2364FBE182C1}" type="datetime1">
              <a:rPr lang="en-US" smtClean="0"/>
              <a:pPr>
                <a:defRPr/>
              </a:pPr>
              <a:t>12/11/2023</a:t>
            </a:fld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CED80D-44E5-4091-9734-F5FC644FFE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16DC43-592B-450A-B59B-7DF580AD21F1}" type="datetime1">
              <a:rPr lang="en-US" smtClean="0"/>
              <a:pPr>
                <a:defRPr/>
              </a:pPr>
              <a:t>12/11/2023</a:t>
            </a:fld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0FD5C6-FF68-42FB-82ED-1557FF7141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3B582-D578-417E-A094-BB954B34A74F}" type="datetimeFigureOut">
              <a:rPr lang="en-GB" smtClean="0"/>
              <a:t>11/12/2023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BDA76-D4E3-44B7-9E6B-B84359750E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20050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3B582-D578-417E-A094-BB954B34A74F}" type="datetimeFigureOut">
              <a:rPr lang="en-GB" smtClean="0"/>
              <a:t>11/12/2023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BDA76-D4E3-44B7-9E6B-B84359750E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14370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3B582-D578-417E-A094-BB954B34A74F}" type="datetimeFigureOut">
              <a:rPr lang="en-GB" smtClean="0"/>
              <a:t>11/12/2023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BDA76-D4E3-44B7-9E6B-B84359750E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91111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3B582-D578-417E-A094-BB954B34A74F}" type="datetimeFigureOut">
              <a:rPr lang="en-GB" smtClean="0"/>
              <a:t>11/12/2023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BDA76-D4E3-44B7-9E6B-B84359750E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19227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3B582-D578-417E-A094-BB954B34A74F}" type="datetimeFigureOut">
              <a:rPr lang="en-GB" smtClean="0"/>
              <a:t>11/12/2023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BDA76-D4E3-44B7-9E6B-B84359750E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26966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3B582-D578-417E-A094-BB954B34A74F}" type="datetimeFigureOut">
              <a:rPr lang="en-GB" smtClean="0"/>
              <a:t>11/12/2023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BDA76-D4E3-44B7-9E6B-B84359750E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50020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3B582-D578-417E-A094-BB954B34A74F}" type="datetimeFigureOut">
              <a:rPr lang="en-GB" smtClean="0"/>
              <a:t>11/12/2023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BDA76-D4E3-44B7-9E6B-B84359750E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58745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3B582-D578-417E-A094-BB954B34A74F}" type="datetimeFigureOut">
              <a:rPr lang="en-GB" smtClean="0"/>
              <a:t>11/12/2023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BDA76-D4E3-44B7-9E6B-B84359750E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28410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B0B1AC-6FBB-43F3-B5B0-505D06F5FDDC}" type="datetime1">
              <a:rPr lang="en-US" smtClean="0"/>
              <a:pPr>
                <a:defRPr/>
              </a:pPr>
              <a:t>12/11/2023</a:t>
            </a:fld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4BF0FB-0A65-4DED-84BA-C44250647E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3B582-D578-417E-A094-BB954B34A74F}" type="datetimeFigureOut">
              <a:rPr lang="en-GB" smtClean="0"/>
              <a:t>11/12/2023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BDA76-D4E3-44B7-9E6B-B84359750E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3889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3B582-D578-417E-A094-BB954B34A74F}" type="datetimeFigureOut">
              <a:rPr lang="en-GB" smtClean="0"/>
              <a:t>11/12/2023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BDA76-D4E3-44B7-9E6B-B84359750E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02908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3B582-D578-417E-A094-BB954B34A74F}" type="datetimeFigureOut">
              <a:rPr lang="en-GB" smtClean="0"/>
              <a:t>11/12/2023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BDA76-D4E3-44B7-9E6B-B84359750E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44549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2E0DC0-55B2-4B89-B5CA-09FDBD00FD1C}" type="datetime1">
              <a:rPr lang="en-US" smtClean="0"/>
              <a:pPr>
                <a:defRPr/>
              </a:pPr>
              <a:t>12/11/2023</a:t>
            </a:fld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19B817-F4FC-4638-BD70-FC3C7EBEA6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E504EE-98B5-4F01-9D90-6309DC0654A4}" type="datetime1">
              <a:rPr lang="en-US" smtClean="0"/>
              <a:pPr>
                <a:defRPr/>
              </a:pPr>
              <a:t>12/11/2023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DC3C6B-8A80-4B39-9665-D4BF91E4C8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E7B26A-3696-4F68-B7AC-C4CD7231FB6F}" type="datetime1">
              <a:rPr lang="en-US" smtClean="0"/>
              <a:pPr>
                <a:defRPr/>
              </a:pPr>
              <a:t>12/11/2023</a:t>
            </a:fld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2BA3CA-53A8-4D02-AA6A-AFEC8DB353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CB1A7C-9AA8-4122-BFCF-989D56F20E4E}" type="datetime1">
              <a:rPr lang="en-US" smtClean="0"/>
              <a:pPr>
                <a:defRPr/>
              </a:pPr>
              <a:t>12/11/2023</a:t>
            </a:fld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15DDDB-E7D6-4697-935A-0D5CC35A1F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1147B6-B455-41C6-859B-08484AD1F8C3}" type="datetime1">
              <a:rPr lang="en-US" smtClean="0"/>
              <a:pPr>
                <a:defRPr/>
              </a:pPr>
              <a:t>12/11/2023</a:t>
            </a:fld>
            <a:endParaRPr lang="en-US" dirty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333A3F-CACF-41F8-B42E-BB912CDDED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CC30E0-2A90-41C1-A2C0-1FB89504D290}" type="datetime1">
              <a:rPr lang="en-US" smtClean="0"/>
              <a:pPr>
                <a:defRPr/>
              </a:pPr>
              <a:t>12/11/2023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399EC7-D4EF-45C8-9434-A9DD7D355A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4D61B9-8DA3-40AB-AE43-78E668939A49}" type="datetime1">
              <a:rPr lang="en-US" smtClean="0"/>
              <a:pPr>
                <a:defRPr/>
              </a:pPr>
              <a:t>12/11/2023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DE2625-7BE4-4C6C-8D3A-02223D7A7E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4196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82E9D4A-98CF-49D2-846E-1F3AA90EB479}" type="datetime1">
              <a:rPr lang="en-US" smtClean="0"/>
              <a:pPr>
                <a:defRPr/>
              </a:pPr>
              <a:t>12/11/2023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C161C22-E1F8-4CDE-9047-18F9F9BC85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30" name="Picture 6" descr="DH_smphics.jpg"/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349250" y="6096000"/>
            <a:ext cx="1651000" cy="56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9" r:id="rId2"/>
    <p:sldLayoutId id="2147483658" r:id="rId3"/>
    <p:sldLayoutId id="2147483657" r:id="rId4"/>
    <p:sldLayoutId id="2147483656" r:id="rId5"/>
    <p:sldLayoutId id="2147483655" r:id="rId6"/>
    <p:sldLayoutId id="2147483654" r:id="rId7"/>
    <p:sldLayoutId id="2147483653" r:id="rId8"/>
    <p:sldLayoutId id="2147483652" r:id="rId9"/>
    <p:sldLayoutId id="2147483651" r:id="rId10"/>
    <p:sldLayoutId id="2147483650" r:id="rId11"/>
  </p:sldLayoutIdLst>
  <p:hf sldNum="0"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600" kern="1200">
          <a:solidFill>
            <a:srgbClr val="19C8E9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19C8E9"/>
          </a:solidFill>
          <a:latin typeface="Calibri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19C8E9"/>
          </a:solidFill>
          <a:latin typeface="Calibri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19C8E9"/>
          </a:solidFill>
          <a:latin typeface="Calibri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19C8E9"/>
          </a:solidFill>
          <a:latin typeface="Calibri" pitchFamily="34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600">
          <a:solidFill>
            <a:srgbClr val="19C8E9"/>
          </a:solidFill>
          <a:latin typeface="Calibri" pitchFamily="34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600">
          <a:solidFill>
            <a:srgbClr val="19C8E9"/>
          </a:solidFill>
          <a:latin typeface="Calibri" pitchFamily="34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600">
          <a:solidFill>
            <a:srgbClr val="19C8E9"/>
          </a:solidFill>
          <a:latin typeface="Calibri" pitchFamily="34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600">
          <a:solidFill>
            <a:srgbClr val="19C8E9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63B582-D578-417E-A094-BB954B34A74F}" type="datetimeFigureOut">
              <a:rPr lang="en-GB" smtClean="0"/>
              <a:t>11/12/2023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5BDA76-D4E3-44B7-9E6B-B84359750E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5610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11" Type="http://schemas.openxmlformats.org/officeDocument/2006/relationships/image" Target="../media/image4.png"/><Relationship Id="rId5" Type="http://schemas.openxmlformats.org/officeDocument/2006/relationships/image" Target="../media/image30.jpeg"/><Relationship Id="rId10" Type="http://schemas.openxmlformats.org/officeDocument/2006/relationships/image" Target="../media/image35.jpeg"/><Relationship Id="rId4" Type="http://schemas.openxmlformats.org/officeDocument/2006/relationships/image" Target="../media/image29.jpeg"/><Relationship Id="rId9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wmf"/><Relationship Id="rId3" Type="http://schemas.openxmlformats.org/officeDocument/2006/relationships/image" Target="../media/image5.wmf"/><Relationship Id="rId7" Type="http://schemas.openxmlformats.org/officeDocument/2006/relationships/image" Target="../media/image9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wmf"/><Relationship Id="rId5" Type="http://schemas.openxmlformats.org/officeDocument/2006/relationships/image" Target="../media/image7.wmf"/><Relationship Id="rId4" Type="http://schemas.openxmlformats.org/officeDocument/2006/relationships/image" Target="../media/image6.w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D1D4658-32CD-4903-BDA6-7B54EEA4ED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914399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7A29A97C-0C3C-4F06-9CA4-68DFD1CE40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918164" y="983228"/>
            <a:ext cx="6225834" cy="5874772"/>
          </a:xfrm>
          <a:custGeom>
            <a:avLst/>
            <a:gdLst>
              <a:gd name="connsiteX0" fmla="*/ 3607511 w 8301112"/>
              <a:gd name="connsiteY0" fmla="*/ 0 h 5874772"/>
              <a:gd name="connsiteX1" fmla="*/ 8106431 w 8301112"/>
              <a:gd name="connsiteY1" fmla="*/ 0 h 5874772"/>
              <a:gd name="connsiteX2" fmla="*/ 8301112 w 8301112"/>
              <a:gd name="connsiteY2" fmla="*/ 0 h 5874772"/>
              <a:gd name="connsiteX3" fmla="*/ 8301112 w 8301112"/>
              <a:gd name="connsiteY3" fmla="*/ 5874772 h 5874772"/>
              <a:gd name="connsiteX4" fmla="*/ 27685 w 8301112"/>
              <a:gd name="connsiteY4" fmla="*/ 5874772 h 5874772"/>
              <a:gd name="connsiteX5" fmla="*/ 24376 w 8301112"/>
              <a:gd name="connsiteY5" fmla="*/ 5862584 h 5874772"/>
              <a:gd name="connsiteX6" fmla="*/ 97502 w 8301112"/>
              <a:gd name="connsiteY6" fmla="*/ 5167850 h 5874772"/>
              <a:gd name="connsiteX7" fmla="*/ 2827510 w 8301112"/>
              <a:gd name="connsiteY7" fmla="*/ 438782 h 5874772"/>
              <a:gd name="connsiteX8" fmla="*/ 3607511 w 8301112"/>
              <a:gd name="connsiteY8" fmla="*/ 0 h 587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301112" h="5874772">
                <a:moveTo>
                  <a:pt x="3607511" y="0"/>
                </a:moveTo>
                <a:cubicBezTo>
                  <a:pt x="3607511" y="0"/>
                  <a:pt x="3607511" y="0"/>
                  <a:pt x="8106431" y="0"/>
                </a:cubicBezTo>
                <a:lnTo>
                  <a:pt x="8301112" y="0"/>
                </a:lnTo>
                <a:lnTo>
                  <a:pt x="8301112" y="5874772"/>
                </a:lnTo>
                <a:lnTo>
                  <a:pt x="27685" y="5874772"/>
                </a:lnTo>
                <a:lnTo>
                  <a:pt x="24376" y="5862584"/>
                </a:lnTo>
                <a:cubicBezTo>
                  <a:pt x="-24375" y="5631005"/>
                  <a:pt x="0" y="5362863"/>
                  <a:pt x="97502" y="5167850"/>
                </a:cubicBezTo>
                <a:cubicBezTo>
                  <a:pt x="97502" y="5167850"/>
                  <a:pt x="97502" y="5167850"/>
                  <a:pt x="2827510" y="438782"/>
                </a:cubicBezTo>
                <a:cubicBezTo>
                  <a:pt x="2973760" y="195014"/>
                  <a:pt x="3331265" y="0"/>
                  <a:pt x="3607511" y="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801292C1-8B12-4AF2-9B59-8851A132E5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0025" y="360023"/>
            <a:ext cx="4007104" cy="4453168"/>
          </a:xfrm>
          <a:custGeom>
            <a:avLst/>
            <a:gdLst>
              <a:gd name="connsiteX0" fmla="*/ 313737 w 5342806"/>
              <a:gd name="connsiteY0" fmla="*/ 2699726 h 4453168"/>
              <a:gd name="connsiteX1" fmla="*/ 775980 w 5342806"/>
              <a:gd name="connsiteY1" fmla="*/ 2699726 h 4453168"/>
              <a:gd name="connsiteX2" fmla="*/ 846865 w 5342806"/>
              <a:gd name="connsiteY2" fmla="*/ 2741502 h 4453168"/>
              <a:gd name="connsiteX3" fmla="*/ 1078485 w 5342806"/>
              <a:gd name="connsiteY3" fmla="*/ 3140369 h 4453168"/>
              <a:gd name="connsiteX4" fmla="*/ 1078485 w 5342806"/>
              <a:gd name="connsiteY4" fmla="*/ 3221933 h 4453168"/>
              <a:gd name="connsiteX5" fmla="*/ 846865 w 5342806"/>
              <a:gd name="connsiteY5" fmla="*/ 3620799 h 4453168"/>
              <a:gd name="connsiteX6" fmla="*/ 775980 w 5342806"/>
              <a:gd name="connsiteY6" fmla="*/ 3662576 h 4453168"/>
              <a:gd name="connsiteX7" fmla="*/ 313737 w 5342806"/>
              <a:gd name="connsiteY7" fmla="*/ 3662576 h 4453168"/>
              <a:gd name="connsiteX8" fmla="*/ 241855 w 5342806"/>
              <a:gd name="connsiteY8" fmla="*/ 3620799 h 4453168"/>
              <a:gd name="connsiteX9" fmla="*/ 11232 w 5342806"/>
              <a:gd name="connsiteY9" fmla="*/ 3221933 h 4453168"/>
              <a:gd name="connsiteX10" fmla="*/ 11232 w 5342806"/>
              <a:gd name="connsiteY10" fmla="*/ 3140369 h 4453168"/>
              <a:gd name="connsiteX11" fmla="*/ 241855 w 5342806"/>
              <a:gd name="connsiteY11" fmla="*/ 2741502 h 4453168"/>
              <a:gd name="connsiteX12" fmla="*/ 313737 w 5342806"/>
              <a:gd name="connsiteY12" fmla="*/ 2699726 h 4453168"/>
              <a:gd name="connsiteX13" fmla="*/ 2150770 w 5342806"/>
              <a:gd name="connsiteY13" fmla="*/ 492430 h 4453168"/>
              <a:gd name="connsiteX14" fmla="*/ 2388454 w 5342806"/>
              <a:gd name="connsiteY14" fmla="*/ 492430 h 4453168"/>
              <a:gd name="connsiteX15" fmla="*/ 2416181 w 5342806"/>
              <a:gd name="connsiteY15" fmla="*/ 492430 h 4453168"/>
              <a:gd name="connsiteX16" fmla="*/ 2442639 w 5342806"/>
              <a:gd name="connsiteY16" fmla="*/ 537992 h 4453168"/>
              <a:gd name="connsiteX17" fmla="*/ 2572233 w 5342806"/>
              <a:gd name="connsiteY17" fmla="*/ 761161 h 4453168"/>
              <a:gd name="connsiteX18" fmla="*/ 2572233 w 5342806"/>
              <a:gd name="connsiteY18" fmla="*/ 886078 h 4453168"/>
              <a:gd name="connsiteX19" fmla="*/ 2217501 w 5342806"/>
              <a:gd name="connsiteY19" fmla="*/ 1496950 h 4453168"/>
              <a:gd name="connsiteX20" fmla="*/ 2108941 w 5342806"/>
              <a:gd name="connsiteY20" fmla="*/ 1560931 h 4453168"/>
              <a:gd name="connsiteX21" fmla="*/ 1401007 w 5342806"/>
              <a:gd name="connsiteY21" fmla="*/ 1560931 h 4453168"/>
              <a:gd name="connsiteX22" fmla="*/ 1367679 w 5342806"/>
              <a:gd name="connsiteY22" fmla="*/ 1556504 h 4453168"/>
              <a:gd name="connsiteX23" fmla="*/ 1344756 w 5342806"/>
              <a:gd name="connsiteY23" fmla="*/ 1546893 h 4453168"/>
              <a:gd name="connsiteX24" fmla="*/ 1358765 w 5342806"/>
              <a:gd name="connsiteY24" fmla="*/ 1522665 h 4453168"/>
              <a:gd name="connsiteX25" fmla="*/ 1855078 w 5342806"/>
              <a:gd name="connsiteY25" fmla="*/ 664281 h 4453168"/>
              <a:gd name="connsiteX26" fmla="*/ 2150770 w 5342806"/>
              <a:gd name="connsiteY26" fmla="*/ 492430 h 4453168"/>
              <a:gd name="connsiteX27" fmla="*/ 1359084 w 5342806"/>
              <a:gd name="connsiteY27" fmla="*/ 0 h 4453168"/>
              <a:gd name="connsiteX28" fmla="*/ 2157630 w 5342806"/>
              <a:gd name="connsiteY28" fmla="*/ 0 h 4453168"/>
              <a:gd name="connsiteX29" fmla="*/ 2280085 w 5342806"/>
              <a:gd name="connsiteY29" fmla="*/ 72172 h 4453168"/>
              <a:gd name="connsiteX30" fmla="*/ 2494708 w 5342806"/>
              <a:gd name="connsiteY30" fmla="*/ 441767 h 4453168"/>
              <a:gd name="connsiteX31" fmla="*/ 2518954 w 5342806"/>
              <a:gd name="connsiteY31" fmla="*/ 483519 h 4453168"/>
              <a:gd name="connsiteX32" fmla="*/ 2499877 w 5342806"/>
              <a:gd name="connsiteY32" fmla="*/ 483519 h 4453168"/>
              <a:gd name="connsiteX33" fmla="*/ 2409708 w 5342806"/>
              <a:gd name="connsiteY33" fmla="*/ 483519 h 4453168"/>
              <a:gd name="connsiteX34" fmla="*/ 2370537 w 5342806"/>
              <a:gd name="connsiteY34" fmla="*/ 416064 h 4453168"/>
              <a:gd name="connsiteX35" fmla="*/ 2220885 w 5342806"/>
              <a:gd name="connsiteY35" fmla="*/ 158353 h 4453168"/>
              <a:gd name="connsiteX36" fmla="*/ 2112324 w 5342806"/>
              <a:gd name="connsiteY36" fmla="*/ 94371 h 4453168"/>
              <a:gd name="connsiteX37" fmla="*/ 1404390 w 5342806"/>
              <a:gd name="connsiteY37" fmla="*/ 94371 h 4453168"/>
              <a:gd name="connsiteX38" fmla="*/ 1294301 w 5342806"/>
              <a:gd name="connsiteY38" fmla="*/ 158353 h 4453168"/>
              <a:gd name="connsiteX39" fmla="*/ 941098 w 5342806"/>
              <a:gd name="connsiteY39" fmla="*/ 769224 h 4453168"/>
              <a:gd name="connsiteX40" fmla="*/ 941098 w 5342806"/>
              <a:gd name="connsiteY40" fmla="*/ 894141 h 4453168"/>
              <a:gd name="connsiteX41" fmla="*/ 1294301 w 5342806"/>
              <a:gd name="connsiteY41" fmla="*/ 1505013 h 4453168"/>
              <a:gd name="connsiteX42" fmla="*/ 1340745 w 5342806"/>
              <a:gd name="connsiteY42" fmla="*/ 1551856 h 4453168"/>
              <a:gd name="connsiteX43" fmla="*/ 1346119 w 5342806"/>
              <a:gd name="connsiteY43" fmla="*/ 1554109 h 4453168"/>
              <a:gd name="connsiteX44" fmla="*/ 1317310 w 5342806"/>
              <a:gd name="connsiteY44" fmla="*/ 1603934 h 4453168"/>
              <a:gd name="connsiteX45" fmla="*/ 1295884 w 5342806"/>
              <a:gd name="connsiteY45" fmla="*/ 1640991 h 4453168"/>
              <a:gd name="connsiteX46" fmla="*/ 1318107 w 5342806"/>
              <a:gd name="connsiteY46" fmla="*/ 1650309 h 4453168"/>
              <a:gd name="connsiteX47" fmla="*/ 1355700 w 5342806"/>
              <a:gd name="connsiteY47" fmla="*/ 1655302 h 4453168"/>
              <a:gd name="connsiteX48" fmla="*/ 2154247 w 5342806"/>
              <a:gd name="connsiteY48" fmla="*/ 1655302 h 4453168"/>
              <a:gd name="connsiteX49" fmla="*/ 2276701 w 5342806"/>
              <a:gd name="connsiteY49" fmla="*/ 1583132 h 4453168"/>
              <a:gd name="connsiteX50" fmla="*/ 2676837 w 5342806"/>
              <a:gd name="connsiteY50" fmla="*/ 894072 h 4453168"/>
              <a:gd name="connsiteX51" fmla="*/ 2676837 w 5342806"/>
              <a:gd name="connsiteY51" fmla="*/ 753167 h 4453168"/>
              <a:gd name="connsiteX52" fmla="*/ 2544761 w 5342806"/>
              <a:gd name="connsiteY52" fmla="*/ 525724 h 4453168"/>
              <a:gd name="connsiteX53" fmla="*/ 2525427 w 5342806"/>
              <a:gd name="connsiteY53" fmla="*/ 492430 h 4453168"/>
              <a:gd name="connsiteX54" fmla="*/ 2614995 w 5342806"/>
              <a:gd name="connsiteY54" fmla="*/ 492430 h 4453168"/>
              <a:gd name="connsiteX55" fmla="*/ 4052233 w 5342806"/>
              <a:gd name="connsiteY55" fmla="*/ 492430 h 4453168"/>
              <a:gd name="connsiteX56" fmla="*/ 4343819 w 5342806"/>
              <a:gd name="connsiteY56" fmla="*/ 664281 h 4453168"/>
              <a:gd name="connsiteX57" fmla="*/ 5296604 w 5342806"/>
              <a:gd name="connsiteY57" fmla="*/ 2305041 h 4453168"/>
              <a:gd name="connsiteX58" fmla="*/ 5296604 w 5342806"/>
              <a:gd name="connsiteY58" fmla="*/ 2640558 h 4453168"/>
              <a:gd name="connsiteX59" fmla="*/ 4343819 w 5342806"/>
              <a:gd name="connsiteY59" fmla="*/ 4281318 h 4453168"/>
              <a:gd name="connsiteX60" fmla="*/ 4052233 w 5342806"/>
              <a:gd name="connsiteY60" fmla="*/ 4453168 h 4453168"/>
              <a:gd name="connsiteX61" fmla="*/ 2150770 w 5342806"/>
              <a:gd name="connsiteY61" fmla="*/ 4453168 h 4453168"/>
              <a:gd name="connsiteX62" fmla="*/ 1855078 w 5342806"/>
              <a:gd name="connsiteY62" fmla="*/ 4281318 h 4453168"/>
              <a:gd name="connsiteX63" fmla="*/ 906399 w 5342806"/>
              <a:gd name="connsiteY63" fmla="*/ 2640558 h 4453168"/>
              <a:gd name="connsiteX64" fmla="*/ 906399 w 5342806"/>
              <a:gd name="connsiteY64" fmla="*/ 2305041 h 4453168"/>
              <a:gd name="connsiteX65" fmla="*/ 1258651 w 5342806"/>
              <a:gd name="connsiteY65" fmla="*/ 1695815 h 4453168"/>
              <a:gd name="connsiteX66" fmla="*/ 1288338 w 5342806"/>
              <a:gd name="connsiteY66" fmla="*/ 1644472 h 4453168"/>
              <a:gd name="connsiteX67" fmla="*/ 1287293 w 5342806"/>
              <a:gd name="connsiteY67" fmla="*/ 1644034 h 4453168"/>
              <a:gd name="connsiteX68" fmla="*/ 1234904 w 5342806"/>
              <a:gd name="connsiteY68" fmla="*/ 1591195 h 4453168"/>
              <a:gd name="connsiteX69" fmla="*/ 836494 w 5342806"/>
              <a:gd name="connsiteY69" fmla="*/ 902135 h 4453168"/>
              <a:gd name="connsiteX70" fmla="*/ 836494 w 5342806"/>
              <a:gd name="connsiteY70" fmla="*/ 761230 h 4453168"/>
              <a:gd name="connsiteX71" fmla="*/ 1234904 w 5342806"/>
              <a:gd name="connsiteY71" fmla="*/ 72172 h 4453168"/>
              <a:gd name="connsiteX72" fmla="*/ 1359084 w 5342806"/>
              <a:gd name="connsiteY72" fmla="*/ 0 h 445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5342806" h="4453168">
                <a:moveTo>
                  <a:pt x="313737" y="2699726"/>
                </a:moveTo>
                <a:cubicBezTo>
                  <a:pt x="313737" y="2699726"/>
                  <a:pt x="313737" y="2699726"/>
                  <a:pt x="775980" y="2699726"/>
                </a:cubicBezTo>
                <a:cubicBezTo>
                  <a:pt x="804933" y="2699726"/>
                  <a:pt x="832887" y="2715641"/>
                  <a:pt x="846865" y="2741502"/>
                </a:cubicBezTo>
                <a:cubicBezTo>
                  <a:pt x="846865" y="2741502"/>
                  <a:pt x="846865" y="2741502"/>
                  <a:pt x="1078485" y="3140369"/>
                </a:cubicBezTo>
                <a:cubicBezTo>
                  <a:pt x="1093461" y="3165236"/>
                  <a:pt x="1093461" y="3197066"/>
                  <a:pt x="1078485" y="3221933"/>
                </a:cubicBezTo>
                <a:cubicBezTo>
                  <a:pt x="1078485" y="3221933"/>
                  <a:pt x="1078485" y="3221933"/>
                  <a:pt x="846865" y="3620799"/>
                </a:cubicBezTo>
                <a:cubicBezTo>
                  <a:pt x="832887" y="3646661"/>
                  <a:pt x="804933" y="3662576"/>
                  <a:pt x="775980" y="3662576"/>
                </a:cubicBezTo>
                <a:cubicBezTo>
                  <a:pt x="775980" y="3662576"/>
                  <a:pt x="775980" y="3662576"/>
                  <a:pt x="313737" y="3662576"/>
                </a:cubicBezTo>
                <a:cubicBezTo>
                  <a:pt x="283786" y="3662576"/>
                  <a:pt x="256830" y="3646661"/>
                  <a:pt x="241855" y="3620799"/>
                </a:cubicBezTo>
                <a:cubicBezTo>
                  <a:pt x="241855" y="3620799"/>
                  <a:pt x="241855" y="3620799"/>
                  <a:pt x="11232" y="3221933"/>
                </a:cubicBezTo>
                <a:cubicBezTo>
                  <a:pt x="-3743" y="3197066"/>
                  <a:pt x="-3743" y="3165236"/>
                  <a:pt x="11232" y="3140369"/>
                </a:cubicBezTo>
                <a:cubicBezTo>
                  <a:pt x="11232" y="3140369"/>
                  <a:pt x="11232" y="3140369"/>
                  <a:pt x="241855" y="2741502"/>
                </a:cubicBezTo>
                <a:cubicBezTo>
                  <a:pt x="256830" y="2715641"/>
                  <a:pt x="283786" y="2699726"/>
                  <a:pt x="313737" y="2699726"/>
                </a:cubicBezTo>
                <a:close/>
                <a:moveTo>
                  <a:pt x="2150770" y="492430"/>
                </a:moveTo>
                <a:cubicBezTo>
                  <a:pt x="2150770" y="492430"/>
                  <a:pt x="2150770" y="492430"/>
                  <a:pt x="2388454" y="492430"/>
                </a:cubicBezTo>
                <a:lnTo>
                  <a:pt x="2416181" y="492430"/>
                </a:lnTo>
                <a:lnTo>
                  <a:pt x="2442639" y="537992"/>
                </a:lnTo>
                <a:cubicBezTo>
                  <a:pt x="2479480" y="601434"/>
                  <a:pt x="2522349" y="675258"/>
                  <a:pt x="2572233" y="761161"/>
                </a:cubicBezTo>
                <a:cubicBezTo>
                  <a:pt x="2595168" y="799246"/>
                  <a:pt x="2595168" y="847994"/>
                  <a:pt x="2572233" y="886078"/>
                </a:cubicBezTo>
                <a:cubicBezTo>
                  <a:pt x="2572233" y="886078"/>
                  <a:pt x="2572233" y="886078"/>
                  <a:pt x="2217501" y="1496950"/>
                </a:cubicBezTo>
                <a:cubicBezTo>
                  <a:pt x="2196094" y="1536558"/>
                  <a:pt x="2153283" y="1560931"/>
                  <a:pt x="2108941" y="1560931"/>
                </a:cubicBezTo>
                <a:cubicBezTo>
                  <a:pt x="2108941" y="1560931"/>
                  <a:pt x="2108941" y="1560931"/>
                  <a:pt x="1401007" y="1560931"/>
                </a:cubicBezTo>
                <a:cubicBezTo>
                  <a:pt x="1389539" y="1560931"/>
                  <a:pt x="1378359" y="1559408"/>
                  <a:pt x="1367679" y="1556504"/>
                </a:cubicBezTo>
                <a:lnTo>
                  <a:pt x="1344756" y="1546893"/>
                </a:lnTo>
                <a:lnTo>
                  <a:pt x="1358765" y="1522665"/>
                </a:lnTo>
                <a:cubicBezTo>
                  <a:pt x="1485427" y="1303600"/>
                  <a:pt x="1647555" y="1023197"/>
                  <a:pt x="1855078" y="664281"/>
                </a:cubicBezTo>
                <a:cubicBezTo>
                  <a:pt x="1916680" y="557897"/>
                  <a:pt x="2027565" y="492430"/>
                  <a:pt x="2150770" y="492430"/>
                </a:cubicBezTo>
                <a:close/>
                <a:moveTo>
                  <a:pt x="1359084" y="0"/>
                </a:moveTo>
                <a:cubicBezTo>
                  <a:pt x="1359084" y="0"/>
                  <a:pt x="1359084" y="0"/>
                  <a:pt x="2157630" y="0"/>
                </a:cubicBezTo>
                <a:cubicBezTo>
                  <a:pt x="2207647" y="0"/>
                  <a:pt x="2255938" y="27495"/>
                  <a:pt x="2280085" y="72172"/>
                </a:cubicBezTo>
                <a:cubicBezTo>
                  <a:pt x="2280085" y="72172"/>
                  <a:pt x="2280085" y="72172"/>
                  <a:pt x="2494708" y="441767"/>
                </a:cubicBezTo>
                <a:lnTo>
                  <a:pt x="2518954" y="483519"/>
                </a:lnTo>
                <a:lnTo>
                  <a:pt x="2499877" y="483519"/>
                </a:lnTo>
                <a:lnTo>
                  <a:pt x="2409708" y="483519"/>
                </a:lnTo>
                <a:lnTo>
                  <a:pt x="2370537" y="416064"/>
                </a:lnTo>
                <a:cubicBezTo>
                  <a:pt x="2220885" y="158353"/>
                  <a:pt x="2220885" y="158353"/>
                  <a:pt x="2220885" y="158353"/>
                </a:cubicBezTo>
                <a:cubicBezTo>
                  <a:pt x="2199478" y="118745"/>
                  <a:pt x="2156666" y="94371"/>
                  <a:pt x="2112324" y="94371"/>
                </a:cubicBezTo>
                <a:cubicBezTo>
                  <a:pt x="1404390" y="94371"/>
                  <a:pt x="1404390" y="94371"/>
                  <a:pt x="1404390" y="94371"/>
                </a:cubicBezTo>
                <a:cubicBezTo>
                  <a:pt x="1358520" y="94371"/>
                  <a:pt x="1317236" y="118745"/>
                  <a:pt x="1294301" y="158353"/>
                </a:cubicBezTo>
                <a:cubicBezTo>
                  <a:pt x="941098" y="769224"/>
                  <a:pt x="941098" y="769224"/>
                  <a:pt x="941098" y="769224"/>
                </a:cubicBezTo>
                <a:cubicBezTo>
                  <a:pt x="918163" y="807309"/>
                  <a:pt x="918163" y="856057"/>
                  <a:pt x="941098" y="894141"/>
                </a:cubicBezTo>
                <a:cubicBezTo>
                  <a:pt x="1294301" y="1505013"/>
                  <a:pt x="1294301" y="1505013"/>
                  <a:pt x="1294301" y="1505013"/>
                </a:cubicBezTo>
                <a:cubicBezTo>
                  <a:pt x="1305769" y="1524817"/>
                  <a:pt x="1321823" y="1540812"/>
                  <a:pt x="1340745" y="1551856"/>
                </a:cubicBezTo>
                <a:lnTo>
                  <a:pt x="1346119" y="1554109"/>
                </a:lnTo>
                <a:lnTo>
                  <a:pt x="1317310" y="1603934"/>
                </a:lnTo>
                <a:lnTo>
                  <a:pt x="1295884" y="1640991"/>
                </a:lnTo>
                <a:lnTo>
                  <a:pt x="1318107" y="1650309"/>
                </a:lnTo>
                <a:cubicBezTo>
                  <a:pt x="1330154" y="1653584"/>
                  <a:pt x="1342766" y="1655302"/>
                  <a:pt x="1355700" y="1655302"/>
                </a:cubicBezTo>
                <a:cubicBezTo>
                  <a:pt x="2154247" y="1655302"/>
                  <a:pt x="2154247" y="1655302"/>
                  <a:pt x="2154247" y="1655302"/>
                </a:cubicBezTo>
                <a:cubicBezTo>
                  <a:pt x="2204264" y="1655302"/>
                  <a:pt x="2252555" y="1627810"/>
                  <a:pt x="2276701" y="1583132"/>
                </a:cubicBezTo>
                <a:cubicBezTo>
                  <a:pt x="2676837" y="894072"/>
                  <a:pt x="2676837" y="894072"/>
                  <a:pt x="2676837" y="894072"/>
                </a:cubicBezTo>
                <a:cubicBezTo>
                  <a:pt x="2702708" y="851114"/>
                  <a:pt x="2702708" y="796127"/>
                  <a:pt x="2676837" y="753167"/>
                </a:cubicBezTo>
                <a:cubicBezTo>
                  <a:pt x="2626820" y="667035"/>
                  <a:pt x="2583056" y="591669"/>
                  <a:pt x="2544761" y="525724"/>
                </a:cubicBezTo>
                <a:lnTo>
                  <a:pt x="2525427" y="492430"/>
                </a:lnTo>
                <a:lnTo>
                  <a:pt x="2614995" y="492430"/>
                </a:lnTo>
                <a:cubicBezTo>
                  <a:pt x="2893530" y="492430"/>
                  <a:pt x="3339185" y="492430"/>
                  <a:pt x="4052233" y="492430"/>
                </a:cubicBezTo>
                <a:cubicBezTo>
                  <a:pt x="4171332" y="492430"/>
                  <a:pt x="4286323" y="557897"/>
                  <a:pt x="4343819" y="664281"/>
                </a:cubicBezTo>
                <a:cubicBezTo>
                  <a:pt x="4343819" y="664281"/>
                  <a:pt x="4343819" y="664281"/>
                  <a:pt x="5296604" y="2305041"/>
                </a:cubicBezTo>
                <a:cubicBezTo>
                  <a:pt x="5358207" y="2407332"/>
                  <a:pt x="5358207" y="2538266"/>
                  <a:pt x="5296604" y="2640558"/>
                </a:cubicBezTo>
                <a:cubicBezTo>
                  <a:pt x="5296604" y="2640558"/>
                  <a:pt x="5296604" y="2640558"/>
                  <a:pt x="4343819" y="4281318"/>
                </a:cubicBezTo>
                <a:cubicBezTo>
                  <a:pt x="4286323" y="4387702"/>
                  <a:pt x="4171332" y="4453168"/>
                  <a:pt x="4052233" y="4453168"/>
                </a:cubicBezTo>
                <a:cubicBezTo>
                  <a:pt x="4052233" y="4453168"/>
                  <a:pt x="4052233" y="4453168"/>
                  <a:pt x="2150770" y="4453168"/>
                </a:cubicBezTo>
                <a:cubicBezTo>
                  <a:pt x="2027565" y="4453168"/>
                  <a:pt x="1916680" y="4387702"/>
                  <a:pt x="1855078" y="4281318"/>
                </a:cubicBezTo>
                <a:cubicBezTo>
                  <a:pt x="1855078" y="4281318"/>
                  <a:pt x="1855078" y="4281318"/>
                  <a:pt x="906399" y="2640558"/>
                </a:cubicBezTo>
                <a:cubicBezTo>
                  <a:pt x="844796" y="2538266"/>
                  <a:pt x="844796" y="2407332"/>
                  <a:pt x="906399" y="2305041"/>
                </a:cubicBezTo>
                <a:cubicBezTo>
                  <a:pt x="906399" y="2305041"/>
                  <a:pt x="906399" y="2305041"/>
                  <a:pt x="1258651" y="1695815"/>
                </a:cubicBezTo>
                <a:lnTo>
                  <a:pt x="1288338" y="1644472"/>
                </a:lnTo>
                <a:lnTo>
                  <a:pt x="1287293" y="1644034"/>
                </a:lnTo>
                <a:cubicBezTo>
                  <a:pt x="1265949" y="1631576"/>
                  <a:pt x="1247840" y="1613534"/>
                  <a:pt x="1234904" y="1591195"/>
                </a:cubicBezTo>
                <a:cubicBezTo>
                  <a:pt x="1234904" y="1591195"/>
                  <a:pt x="1234904" y="1591195"/>
                  <a:pt x="836494" y="902135"/>
                </a:cubicBezTo>
                <a:cubicBezTo>
                  <a:pt x="810622" y="859177"/>
                  <a:pt x="810622" y="804190"/>
                  <a:pt x="836494" y="761230"/>
                </a:cubicBezTo>
                <a:cubicBezTo>
                  <a:pt x="836494" y="761230"/>
                  <a:pt x="836494" y="761230"/>
                  <a:pt x="1234904" y="72172"/>
                </a:cubicBezTo>
                <a:cubicBezTo>
                  <a:pt x="1260775" y="27495"/>
                  <a:pt x="1307343" y="0"/>
                  <a:pt x="1359084" y="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2379A2-0A94-C09F-26AF-7E1E728234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0194" y="1888484"/>
            <a:ext cx="1898252" cy="19941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7B26B4D-2A02-8C46-E5C9-9D4D24C33C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8665" y="2560716"/>
            <a:ext cx="3822717" cy="2599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482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20768" y="443522"/>
            <a:ext cx="8557472" cy="5990529"/>
          </a:xfrm>
          <a:prstGeom prst="roundRect">
            <a:avLst/>
          </a:prstGeom>
          <a:noFill/>
          <a:ln w="127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E95757-440F-ECA6-3465-D7D0F80CD9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" y="1074420"/>
            <a:ext cx="2943225" cy="4343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A5A9BCA-8594-B436-C5A5-062336A92A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8012" y="1107757"/>
            <a:ext cx="2895600" cy="42767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9B22606-BB16-4957-0D44-564752D0C3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3612" y="1074420"/>
            <a:ext cx="2556510" cy="421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5213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>
          <a:xfrm>
            <a:off x="4669255" y="1782760"/>
            <a:ext cx="4081849" cy="4196578"/>
          </a:xfrm>
        </p:spPr>
        <p:txBody>
          <a:bodyPr>
            <a:noAutofit/>
          </a:bodyPr>
          <a:lstStyle/>
          <a:p>
            <a:pPr algn="ctr"/>
            <a:r>
              <a:rPr lang="en-GB" sz="3600" b="1" dirty="0">
                <a:solidFill>
                  <a:srgbClr val="0070C0"/>
                </a:solidFill>
                <a:latin typeface="+mn-lt"/>
                <a:cs typeface="Arial" pitchFamily="34" charset="0"/>
              </a:rPr>
              <a:t>48 Sounds Books</a:t>
            </a:r>
            <a:br>
              <a:rPr lang="en-GB" sz="3600" b="1" dirty="0">
                <a:solidFill>
                  <a:srgbClr val="0070C0"/>
                </a:solidFill>
                <a:latin typeface="+mn-lt"/>
                <a:cs typeface="Arial" pitchFamily="34" charset="0"/>
              </a:rPr>
            </a:br>
            <a:br>
              <a:rPr lang="en-GB" sz="3600" b="1" dirty="0">
                <a:solidFill>
                  <a:srgbClr val="0070C0"/>
                </a:solidFill>
                <a:latin typeface="+mn-lt"/>
                <a:cs typeface="Arial" pitchFamily="34" charset="0"/>
              </a:rPr>
            </a:br>
            <a:r>
              <a:rPr lang="en-GB" sz="2400" b="1" dirty="0">
                <a:solidFill>
                  <a:schemeClr val="tx1"/>
                </a:solidFill>
                <a:latin typeface="+mn-lt"/>
                <a:cs typeface="Arial" pitchFamily="34" charset="0"/>
              </a:rPr>
              <a:t>6 level 1 ‘cloud books’</a:t>
            </a:r>
            <a:br>
              <a:rPr lang="en-GB" sz="2400" b="1" dirty="0">
                <a:solidFill>
                  <a:schemeClr val="tx1"/>
                </a:solidFill>
                <a:latin typeface="+mn-lt"/>
                <a:cs typeface="Arial" pitchFamily="34" charset="0"/>
              </a:rPr>
            </a:br>
            <a:r>
              <a:rPr lang="en-GB" sz="2400" b="1" dirty="0">
                <a:solidFill>
                  <a:schemeClr val="tx1"/>
                </a:solidFill>
                <a:latin typeface="+mn-lt"/>
                <a:cs typeface="Arial" pitchFamily="34" charset="0"/>
              </a:rPr>
              <a:t>not interactive</a:t>
            </a:r>
            <a:br>
              <a:rPr lang="en-GB" sz="2400" b="1" dirty="0">
                <a:solidFill>
                  <a:srgbClr val="0070C0"/>
                </a:solidFill>
                <a:latin typeface="+mn-lt"/>
                <a:cs typeface="Arial" pitchFamily="34" charset="0"/>
              </a:rPr>
            </a:br>
            <a:br>
              <a:rPr lang="en-GB" sz="2400" b="1" dirty="0">
                <a:solidFill>
                  <a:srgbClr val="0070C0"/>
                </a:solidFill>
                <a:latin typeface="+mn-lt"/>
                <a:cs typeface="Arial" pitchFamily="34" charset="0"/>
              </a:rPr>
            </a:br>
            <a:br>
              <a:rPr lang="en-GB" sz="3200" b="1" dirty="0">
                <a:solidFill>
                  <a:srgbClr val="0070C0"/>
                </a:solidFill>
                <a:latin typeface="+mn-lt"/>
                <a:cs typeface="Arial" pitchFamily="34" charset="0"/>
              </a:rPr>
            </a:br>
            <a:r>
              <a:rPr lang="en-GB" sz="2800" b="1" dirty="0">
                <a:solidFill>
                  <a:schemeClr val="tx1"/>
                </a:solidFill>
                <a:latin typeface="+mn-lt"/>
                <a:cs typeface="Arial" pitchFamily="34" charset="0"/>
              </a:rPr>
              <a:t>When letters and sounds are introduced, the books are numbered Book 1, Book 2, Book 3 </a:t>
            </a:r>
            <a:br>
              <a:rPr lang="en-GB" sz="2800" b="1" dirty="0">
                <a:solidFill>
                  <a:schemeClr val="tx1"/>
                </a:solidFill>
                <a:latin typeface="+mn-lt"/>
                <a:cs typeface="Arial" pitchFamily="34" charset="0"/>
              </a:rPr>
            </a:br>
            <a:r>
              <a:rPr lang="en-GB" sz="2800" b="1" dirty="0">
                <a:solidFill>
                  <a:schemeClr val="tx1"/>
                </a:solidFill>
                <a:latin typeface="+mn-lt"/>
                <a:cs typeface="Arial" pitchFamily="34" charset="0"/>
              </a:rPr>
              <a:t>(36 numbered books)</a:t>
            </a:r>
            <a:br>
              <a:rPr lang="en-GB" sz="2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endParaRPr lang="en-GB" sz="28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6" name="Picture 2" descr="C:\Users\westz\Documents\WIP\ORT\Floppys phonics\bookonly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87" y="334743"/>
            <a:ext cx="4205416" cy="6227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Left Arrow 1">
            <a:extLst>
              <a:ext uri="{FF2B5EF4-FFF2-40B4-BE49-F238E27FC236}">
                <a16:creationId xmlns:a16="http://schemas.microsoft.com/office/drawing/2014/main" id="{A50E7E1C-BE82-484A-9882-53745E04CE0A}"/>
              </a:ext>
            </a:extLst>
          </p:cNvPr>
          <p:cNvSpPr/>
          <p:nvPr/>
        </p:nvSpPr>
        <p:spPr>
          <a:xfrm rot="2164707">
            <a:off x="2710737" y="2752117"/>
            <a:ext cx="2780703" cy="25345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Left Arrow 2">
            <a:extLst>
              <a:ext uri="{FF2B5EF4-FFF2-40B4-BE49-F238E27FC236}">
                <a16:creationId xmlns:a16="http://schemas.microsoft.com/office/drawing/2014/main" id="{59F61888-C59E-9F45-A14C-73F58D2E6D58}"/>
              </a:ext>
            </a:extLst>
          </p:cNvPr>
          <p:cNvSpPr/>
          <p:nvPr/>
        </p:nvSpPr>
        <p:spPr>
          <a:xfrm rot="2901710">
            <a:off x="4128931" y="1649228"/>
            <a:ext cx="1286558" cy="267064"/>
          </a:xfrm>
          <a:prstGeom prst="leftArrow">
            <a:avLst>
              <a:gd name="adj1" fmla="val 28804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1673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>
          <a:xfrm>
            <a:off x="728766" y="391243"/>
            <a:ext cx="8480425" cy="582612"/>
          </a:xfrm>
        </p:spPr>
        <p:txBody>
          <a:bodyPr>
            <a:noAutofit/>
          </a:bodyPr>
          <a:lstStyle/>
          <a:p>
            <a:pPr algn="ctr"/>
            <a:r>
              <a:rPr lang="en-GB" sz="3600" b="1" dirty="0">
                <a:solidFill>
                  <a:srgbClr val="0070C0"/>
                </a:solidFill>
                <a:latin typeface="SassoonPrimaryInfant" pitchFamily="2" charset="0"/>
                <a:cs typeface="Arial" pitchFamily="34" charset="0"/>
              </a:rPr>
              <a:t>Inside the Floppy’s Phonics Books</a:t>
            </a:r>
          </a:p>
        </p:txBody>
      </p:sp>
      <p:pic>
        <p:nvPicPr>
          <p:cNvPr id="47108" name="Picture 3" descr="C:\Users\Debbie\Desktop\Converted Images\LS_St3_Bk15_prod_prf_Page_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6151" y="2495765"/>
            <a:ext cx="3168650" cy="14541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7109" name="Picture 4" descr="C:\Users\Debbie\Desktop\Converted Images\LS_St3_Bk15_prod_prf_Page_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76124" y="1180691"/>
            <a:ext cx="1635125" cy="14541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7110" name="Picture 5" descr="C:\Users\Debbie\Desktop\Converted Images\LS_St3_Bk15_prod_prf_Page_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76057" y="1172354"/>
            <a:ext cx="2909888" cy="13350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7111" name="Picture 6" descr="C:\Users\Debbie\Desktop\Converted Images\LS_St3_Bk15_prod_prf_Page_5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448603" y="2064523"/>
            <a:ext cx="3027363" cy="13906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7112" name="Picture 7" descr="C:\Users\Debbie\Desktop\Converted Images\LS_St3_Bk15_prod_prf_Page_6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796207" y="2711395"/>
            <a:ext cx="2857500" cy="13128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7113" name="Picture 8" descr="C:\Users\Debbie\Desktop\Converted Images\LS_St3_Bk15_prod_prf_Page_7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61938" y="4971535"/>
            <a:ext cx="3187700" cy="14636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7114" name="Picture 9" descr="C:\Users\Debbie\Desktop\Converted Images\LS_St3_Bk15_prod_prf_Page_8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649470" y="4233055"/>
            <a:ext cx="3324225" cy="15271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7115" name="Picture 10" descr="C:\Users\Debbie\Desktop\Converted Images\LS_St3_Bk15_prod_prf_Page_9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276057" y="4928683"/>
            <a:ext cx="1704975" cy="15160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7057450" y="4819151"/>
            <a:ext cx="18246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PrimaryInfant" pitchFamily="2" charset="0"/>
                <a:ea typeface="+mn-ea"/>
                <a:cs typeface="+mn-cs"/>
              </a:rPr>
              <a:t>These ‘end pages’ are not 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PrimaryInfant" pitchFamily="2" charset="0"/>
                <a:ea typeface="+mn-ea"/>
                <a:cs typeface="+mn-cs"/>
              </a:rPr>
              <a:t>on the digital platform</a:t>
            </a:r>
          </a:p>
        </p:txBody>
      </p:sp>
      <p:sp>
        <p:nvSpPr>
          <p:cNvPr id="3" name="Left Arrow 2">
            <a:extLst>
              <a:ext uri="{FF2B5EF4-FFF2-40B4-BE49-F238E27FC236}">
                <a16:creationId xmlns:a16="http://schemas.microsoft.com/office/drawing/2014/main" id="{1ED5AC04-925A-0143-838C-1C6A2558FB29}"/>
              </a:ext>
            </a:extLst>
          </p:cNvPr>
          <p:cNvSpPr/>
          <p:nvPr/>
        </p:nvSpPr>
        <p:spPr>
          <a:xfrm rot="10800000">
            <a:off x="3959399" y="1628862"/>
            <a:ext cx="978408" cy="31124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assoonPrimaryInfant" pitchFamily="2" charset="0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E8C6401-4E50-8B4C-8133-CE6FDED76FD4}"/>
              </a:ext>
            </a:extLst>
          </p:cNvPr>
          <p:cNvSpPr txBox="1"/>
          <p:nvPr/>
        </p:nvSpPr>
        <p:spPr>
          <a:xfrm>
            <a:off x="2580623" y="1014081"/>
            <a:ext cx="23883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PrimaryInfant" pitchFamily="2" charset="0"/>
                <a:ea typeface="+mn-ea"/>
                <a:cs typeface="+mn-cs"/>
              </a:rPr>
              <a:t>These pages are on the digital platform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PrimaryInfant" pitchFamily="2" charset="0"/>
                <a:ea typeface="+mn-ea"/>
                <a:cs typeface="+mn-cs"/>
              </a:rPr>
              <a:t>with audio </a:t>
            </a:r>
          </a:p>
        </p:txBody>
      </p:sp>
      <p:sp>
        <p:nvSpPr>
          <p:cNvPr id="14" name="Left Arrow 13">
            <a:extLst>
              <a:ext uri="{FF2B5EF4-FFF2-40B4-BE49-F238E27FC236}">
                <a16:creationId xmlns:a16="http://schemas.microsoft.com/office/drawing/2014/main" id="{37A6C4D3-A171-A44C-80C1-021B35EBFD10}"/>
              </a:ext>
            </a:extLst>
          </p:cNvPr>
          <p:cNvSpPr/>
          <p:nvPr/>
        </p:nvSpPr>
        <p:spPr>
          <a:xfrm>
            <a:off x="7377357" y="6171880"/>
            <a:ext cx="978408" cy="31124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assoonPrimaryInfant" pitchFamily="2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1DC5B6-A052-3025-B0E4-F0B1AE46554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0219" y="70285"/>
            <a:ext cx="902097" cy="1102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8549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>
          <a:xfrm>
            <a:off x="507267" y="456086"/>
            <a:ext cx="8391525" cy="486205"/>
          </a:xfrm>
        </p:spPr>
        <p:txBody>
          <a:bodyPr>
            <a:noAutofit/>
          </a:bodyPr>
          <a:lstStyle/>
          <a:p>
            <a:r>
              <a:rPr lang="en-GB" sz="3600" b="1" dirty="0">
                <a:solidFill>
                  <a:srgbClr val="0070C0"/>
                </a:solidFill>
                <a:latin typeface="SassoonPrimaryInfant" pitchFamily="2" charset="0"/>
                <a:cs typeface="Arial" pitchFamily="34" charset="0"/>
              </a:rPr>
              <a:t>Interactive lessons</a:t>
            </a:r>
          </a:p>
        </p:txBody>
      </p:sp>
      <p:sp>
        <p:nvSpPr>
          <p:cNvPr id="46085" name="TextBox 11"/>
          <p:cNvSpPr txBox="1">
            <a:spLocks noChangeArrowheads="1"/>
          </p:cNvSpPr>
          <p:nvPr/>
        </p:nvSpPr>
        <p:spPr bwMode="auto">
          <a:xfrm>
            <a:off x="1304430" y="3070055"/>
            <a:ext cx="172643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PrimaryInfant" pitchFamily="2" charset="0"/>
                <a:ea typeface="+mn-ea"/>
                <a:cs typeface="+mn-cs"/>
              </a:rPr>
              <a:t>Drag and drop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PrimaryInfant" pitchFamily="2" charset="0"/>
                <a:ea typeface="+mn-ea"/>
                <a:cs typeface="+mn-cs"/>
              </a:rPr>
              <a:t>for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ssoonPrimaryInfant" pitchFamily="2" charset="0"/>
                <a:ea typeface="+mn-ea"/>
                <a:cs typeface="+mn-cs"/>
              </a:rPr>
              <a:t>spelling</a:t>
            </a:r>
          </a:p>
        </p:txBody>
      </p:sp>
      <p:sp>
        <p:nvSpPr>
          <p:cNvPr id="46086" name="TextBox 12"/>
          <p:cNvSpPr txBox="1">
            <a:spLocks noChangeArrowheads="1"/>
          </p:cNvSpPr>
          <p:nvPr/>
        </p:nvSpPr>
        <p:spPr bwMode="auto">
          <a:xfrm flipH="1">
            <a:off x="1104032" y="5755801"/>
            <a:ext cx="234473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PrimaryInfant" pitchFamily="2" charset="0"/>
                <a:ea typeface="+mn-ea"/>
                <a:cs typeface="+mn-cs"/>
              </a:rPr>
              <a:t>Blend and reveal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PrimaryInfant" pitchFamily="2" charset="0"/>
                <a:ea typeface="+mn-ea"/>
                <a:cs typeface="+mn-cs"/>
              </a:rPr>
              <a:t>for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ssoonPrimaryInfant" pitchFamily="2" charset="0"/>
                <a:ea typeface="+mn-ea"/>
                <a:cs typeface="+mn-cs"/>
              </a:rPr>
              <a:t>reading</a:t>
            </a:r>
          </a:p>
        </p:txBody>
      </p:sp>
      <p:sp>
        <p:nvSpPr>
          <p:cNvPr id="46087" name="TextBox 13"/>
          <p:cNvSpPr txBox="1">
            <a:spLocks noChangeArrowheads="1"/>
          </p:cNvSpPr>
          <p:nvPr/>
        </p:nvSpPr>
        <p:spPr bwMode="auto">
          <a:xfrm>
            <a:off x="6328938" y="4676848"/>
            <a:ext cx="265232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ssoonPrimaryInfant" pitchFamily="2" charset="0"/>
                <a:ea typeface="+mn-ea"/>
                <a:cs typeface="+mn-cs"/>
              </a:rPr>
              <a:t>Hear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PrimaryInfant" pitchFamily="2" charset="0"/>
                <a:ea typeface="+mn-ea"/>
                <a:cs typeface="+mn-cs"/>
              </a:rPr>
              <a:t> the sounds,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ssoonPrimaryInfant" pitchFamily="2" charset="0"/>
                <a:ea typeface="+mn-ea"/>
                <a:cs typeface="+mn-cs"/>
              </a:rPr>
              <a:t>point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PrimaryInfant" pitchFamily="2" charset="0"/>
                <a:ea typeface="+mn-ea"/>
                <a:cs typeface="+mn-cs"/>
              </a:rPr>
              <a:t> to the graphemes</a:t>
            </a:r>
          </a:p>
        </p:txBody>
      </p:sp>
      <p:sp>
        <p:nvSpPr>
          <p:cNvPr id="46088" name="TextBox 14"/>
          <p:cNvSpPr txBox="1">
            <a:spLocks noChangeArrowheads="1"/>
          </p:cNvSpPr>
          <p:nvPr/>
        </p:nvSpPr>
        <p:spPr bwMode="auto">
          <a:xfrm>
            <a:off x="4079758" y="1382760"/>
            <a:ext cx="295734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PrimaryInfant" pitchFamily="2" charset="0"/>
                <a:ea typeface="+mn-ea"/>
                <a:cs typeface="+mn-cs"/>
              </a:rPr>
              <a:t>Select the letters to watch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ssoonPrimaryInfant" pitchFamily="2" charset="0"/>
                <a:ea typeface="+mn-ea"/>
                <a:cs typeface="+mn-cs"/>
              </a:rPr>
              <a:t>letter formation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46ADFAE-C75D-FB40-BA3E-A40DEFD4635D}"/>
              </a:ext>
            </a:extLst>
          </p:cNvPr>
          <p:cNvSpPr txBox="1"/>
          <p:nvPr/>
        </p:nvSpPr>
        <p:spPr>
          <a:xfrm>
            <a:off x="4309826" y="4676848"/>
            <a:ext cx="19078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ssoonPrimaryInfant" pitchFamily="2" charset="0"/>
                <a:ea typeface="+mn-ea"/>
                <a:cs typeface="+mn-cs"/>
              </a:rPr>
              <a:t>See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PrimaryInfant" pitchFamily="2" charset="0"/>
                <a:ea typeface="+mn-ea"/>
                <a:cs typeface="+mn-cs"/>
              </a:rPr>
              <a:t> the letter/s, 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ssoonPrimaryInfant" pitchFamily="2" charset="0"/>
                <a:ea typeface="+mn-ea"/>
                <a:cs typeface="+mn-cs"/>
              </a:rPr>
              <a:t>say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PrimaryInfant" pitchFamily="2" charset="0"/>
                <a:ea typeface="+mn-ea"/>
                <a:cs typeface="+mn-cs"/>
              </a:rPr>
              <a:t> the sounds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CF118D9-617F-6D46-80E2-3B6F72E1FE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2021" y="2131142"/>
            <a:ext cx="4533833" cy="22828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D2243DE-6813-B848-BDF2-7860B19721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516" y="1205183"/>
            <a:ext cx="2742935" cy="185191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F2FA4CE-9603-AB41-A267-1906EA1CA6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4933" y="3910659"/>
            <a:ext cx="2742935" cy="184514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950D26D-DD6D-1D17-A5DC-07F0397EC4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08031" y="1128"/>
            <a:ext cx="1635969" cy="1998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3577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Title 1"/>
          <p:cNvSpPr>
            <a:spLocks noGrp="1"/>
          </p:cNvSpPr>
          <p:nvPr>
            <p:ph type="title"/>
          </p:nvPr>
        </p:nvSpPr>
        <p:spPr>
          <a:xfrm>
            <a:off x="457199" y="441861"/>
            <a:ext cx="8229600" cy="744537"/>
          </a:xfrm>
        </p:spPr>
        <p:txBody>
          <a:bodyPr>
            <a:noAutofit/>
          </a:bodyPr>
          <a:lstStyle/>
          <a:p>
            <a:r>
              <a:rPr lang="en-GB" sz="3400" b="1" dirty="0">
                <a:solidFill>
                  <a:srgbClr val="0070C0"/>
                </a:solidFill>
                <a:latin typeface="SassoonPrimaryInfant" pitchFamily="2" charset="0"/>
                <a:cs typeface="Arial" pitchFamily="34" charset="0"/>
              </a:rPr>
              <a:t>Session 2  Application of skills</a:t>
            </a:r>
          </a:p>
        </p:txBody>
      </p:sp>
      <p:pic>
        <p:nvPicPr>
          <p:cNvPr id="4" name="Picture 2" descr="C:\Users\Beddoess\Desktop\Act Sheet.PNG">
            <a:extLst>
              <a:ext uri="{FF2B5EF4-FFF2-40B4-BE49-F238E27FC236}">
                <a16:creationId xmlns:a16="http://schemas.microsoft.com/office/drawing/2014/main" id="{1F2A3D3D-9C23-412C-0817-3A0234FB12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45959" y="1420776"/>
            <a:ext cx="2405062" cy="34147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" name="Picture 4" descr="C:\Users\Beddoess\Desktop\Grapheme tiles.PNG">
            <a:extLst>
              <a:ext uri="{FF2B5EF4-FFF2-40B4-BE49-F238E27FC236}">
                <a16:creationId xmlns:a16="http://schemas.microsoft.com/office/drawing/2014/main" id="{D823A1A4-4D44-F0B8-E49A-01A15F082D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0257" y="1457958"/>
            <a:ext cx="2095500" cy="27289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" name="Picture 2" descr="C:\Users\Beddoess\Desktop\cumulative texts.PNG">
            <a:extLst>
              <a:ext uri="{FF2B5EF4-FFF2-40B4-BE49-F238E27FC236}">
                <a16:creationId xmlns:a16="http://schemas.microsoft.com/office/drawing/2014/main" id="{C304ED65-83B4-5B86-7B30-5EF5EFE219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05843" y="3128132"/>
            <a:ext cx="2247900" cy="32813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" name="Picture 6" descr="C:\Users\Beddoess\Desktop\Say the sounds poster.PNG">
            <a:extLst>
              <a:ext uri="{FF2B5EF4-FFF2-40B4-BE49-F238E27FC236}">
                <a16:creationId xmlns:a16="http://schemas.microsoft.com/office/drawing/2014/main" id="{8E866FAA-E994-91B2-E481-2AE0EFA9FA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193961" y="3260910"/>
            <a:ext cx="2244725" cy="3133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0478A8D-D5F6-BD86-FEFC-76B89F8068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109" y="4574690"/>
            <a:ext cx="180895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013AF"/>
                </a:solidFill>
                <a:effectLst/>
                <a:uLnTx/>
                <a:uFillTx/>
                <a:latin typeface="SassoonPrimaryInfant" pitchFamily="2" charset="0"/>
                <a:ea typeface="+mn-ea"/>
                <a:cs typeface="+mn-cs"/>
              </a:rPr>
              <a:t>Say the Sounds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013AF"/>
                </a:solidFill>
                <a:effectLst/>
                <a:uLnTx/>
                <a:uFillTx/>
                <a:latin typeface="SassoonPrimaryInfant" pitchFamily="2" charset="0"/>
                <a:ea typeface="+mn-ea"/>
                <a:cs typeface="+mn-cs"/>
              </a:rPr>
              <a:t>Posters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F2050FC-A9B0-EBDD-965C-B1FBA26876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53749" y="1368687"/>
            <a:ext cx="1090363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013AF"/>
                </a:solidFill>
                <a:effectLst/>
                <a:uLnTx/>
                <a:uFillTx/>
                <a:latin typeface="SassoonPrimaryInfant" pitchFamily="2" charset="0"/>
                <a:ea typeface="+mn-ea"/>
                <a:cs typeface="+mn-cs"/>
              </a:rPr>
              <a:t>Activity 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013AF"/>
                </a:solidFill>
                <a:effectLst/>
                <a:uLnTx/>
                <a:uFillTx/>
                <a:latin typeface="SassoonPrimaryInfant" pitchFamily="2" charset="0"/>
                <a:ea typeface="+mn-ea"/>
                <a:cs typeface="+mn-cs"/>
              </a:rPr>
              <a:t>Sheets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PrimaryInfant" pitchFamily="2" charset="0"/>
                <a:ea typeface="+mn-ea"/>
                <a:cs typeface="+mn-cs"/>
              </a:rPr>
              <a:t>1 to 134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C8FF95D-E910-E263-C694-0F740677A9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5757" y="1420776"/>
            <a:ext cx="2032252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013AF"/>
                </a:solidFill>
                <a:effectLst/>
                <a:uLnTx/>
                <a:uFillTx/>
                <a:latin typeface="SassoonPrimaryInfant" pitchFamily="2" charset="0"/>
                <a:ea typeface="+mn-ea"/>
                <a:cs typeface="+mn-cs"/>
              </a:rPr>
              <a:t>Grapheme Tiles 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PrimaryInfant" pitchFamily="2" charset="0"/>
                <a:ea typeface="+mn-ea"/>
                <a:cs typeface="+mn-cs"/>
              </a:rPr>
              <a:t>and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013AF"/>
                </a:solidFill>
                <a:effectLst/>
                <a:uLnTx/>
                <a:uFillTx/>
                <a:latin typeface="SassoonPrimaryInfant" pitchFamily="2" charset="0"/>
                <a:ea typeface="+mn-ea"/>
                <a:cs typeface="+mn-cs"/>
              </a:rPr>
              <a:t>Picture Tiles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3CB8EA4-D509-CEDD-032A-15842F72C8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7082" y="5128687"/>
            <a:ext cx="1417639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013AF"/>
                </a:solidFill>
                <a:effectLst/>
                <a:uLnTx/>
                <a:uFillTx/>
                <a:latin typeface="SassoonPrimaryInfant" pitchFamily="2" charset="0"/>
                <a:ea typeface="+mn-ea"/>
                <a:cs typeface="+mn-cs"/>
              </a:rPr>
              <a:t>Cumulative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013AF"/>
                </a:solidFill>
                <a:effectLst/>
                <a:uLnTx/>
                <a:uFillTx/>
                <a:latin typeface="SassoonPrimaryInfant" pitchFamily="2" charset="0"/>
                <a:ea typeface="+mn-ea"/>
                <a:cs typeface="+mn-cs"/>
              </a:rPr>
              <a:t>Texts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PrimaryInfant" pitchFamily="2" charset="0"/>
                <a:ea typeface="+mn-ea"/>
                <a:cs typeface="+mn-cs"/>
              </a:rPr>
              <a:t>From ‘-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PrimaryInfant" pitchFamily="2" charset="0"/>
                <a:ea typeface="+mn-ea"/>
                <a:cs typeface="+mn-cs"/>
              </a:rPr>
              <a:t>ck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PrimaryInfant" pitchFamily="2" charset="0"/>
                <a:ea typeface="+mn-ea"/>
                <a:cs typeface="+mn-cs"/>
              </a:rPr>
              <a:t>’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EBADEFB-3272-5282-3BBF-146F0B72BC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6804" y="5199616"/>
            <a:ext cx="1431063" cy="1755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5794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3" name="Content Placeholder 2"/>
          <p:cNvSpPr>
            <a:spLocks noGrp="1"/>
          </p:cNvSpPr>
          <p:nvPr>
            <p:ph idx="1"/>
          </p:nvPr>
        </p:nvSpPr>
        <p:spPr>
          <a:xfrm>
            <a:off x="231423" y="531284"/>
            <a:ext cx="8229600" cy="5996008"/>
          </a:xfrm>
        </p:spPr>
        <p:txBody>
          <a:bodyPr/>
          <a:lstStyle/>
          <a:p>
            <a:pPr marL="0" indent="0" algn="ctr" eaLnBrk="1" hangingPunct="1">
              <a:buFont typeface="Arial" charset="0"/>
              <a:buNone/>
            </a:pPr>
            <a:r>
              <a:rPr lang="en-GB" sz="4400" b="1" dirty="0">
                <a:solidFill>
                  <a:srgbClr val="002060"/>
                </a:solidFill>
                <a:latin typeface="SassoonPrimaryInfant" pitchFamily="2" charset="0"/>
              </a:rPr>
              <a:t>‘</a:t>
            </a:r>
            <a:r>
              <a:rPr lang="en-GB" sz="4400" b="1" dirty="0">
                <a:solidFill>
                  <a:srgbClr val="FF0000"/>
                </a:solidFill>
                <a:latin typeface="SassoonPrimaryInfant" pitchFamily="2" charset="0"/>
              </a:rPr>
              <a:t>Helpful Words</a:t>
            </a:r>
            <a:r>
              <a:rPr lang="en-GB" sz="4400" b="1" dirty="0">
                <a:solidFill>
                  <a:srgbClr val="002060"/>
                </a:solidFill>
                <a:latin typeface="SassoonPrimaryInfant" pitchFamily="2" charset="0"/>
              </a:rPr>
              <a:t>’</a:t>
            </a:r>
          </a:p>
          <a:p>
            <a:pPr marL="0" indent="0" eaLnBrk="1" hangingPunct="1">
              <a:buFont typeface="Arial" charset="0"/>
              <a:buNone/>
            </a:pPr>
            <a:r>
              <a:rPr lang="en-GB" sz="4000" b="1" dirty="0">
                <a:solidFill>
                  <a:srgbClr val="002060"/>
                </a:solidFill>
                <a:latin typeface="SassoonPrimaryInfant" pitchFamily="2" charset="0"/>
              </a:rPr>
              <a:t>Tricky words that are learnt by sight, are introduced </a:t>
            </a:r>
            <a:r>
              <a:rPr lang="en-GB" sz="4000" b="1" dirty="0">
                <a:solidFill>
                  <a:srgbClr val="F013AF"/>
                </a:solidFill>
                <a:latin typeface="SassoonPrimaryInfant" pitchFamily="2" charset="0"/>
              </a:rPr>
              <a:t>steadily</a:t>
            </a:r>
            <a:r>
              <a:rPr lang="en-GB" sz="4000" b="1" dirty="0">
                <a:solidFill>
                  <a:srgbClr val="002060"/>
                </a:solidFill>
                <a:latin typeface="SassoonPrimaryInfant" pitchFamily="2" charset="0"/>
              </a:rPr>
              <a:t> throughout systematic synthetic phonics programmes.</a:t>
            </a:r>
          </a:p>
          <a:p>
            <a:pPr marL="0" indent="0" eaLnBrk="1" hangingPunct="1">
              <a:buFont typeface="Arial" charset="0"/>
              <a:buNone/>
            </a:pPr>
            <a:endParaRPr lang="en-GB" sz="4000" b="1" dirty="0">
              <a:solidFill>
                <a:srgbClr val="002060"/>
              </a:solidFill>
              <a:latin typeface="SassoonPrimaryInfant" pitchFamily="2" charset="0"/>
            </a:endParaRPr>
          </a:p>
          <a:p>
            <a:pPr marL="0" indent="0" eaLnBrk="1" hangingPunct="1">
              <a:buFont typeface="Arial" charset="0"/>
              <a:buNone/>
            </a:pPr>
            <a:r>
              <a:rPr lang="en-GB" sz="4000" b="1" dirty="0">
                <a:solidFill>
                  <a:srgbClr val="002060"/>
                </a:solidFill>
                <a:latin typeface="SassoonPrimaryInfant" pitchFamily="2" charset="0"/>
              </a:rPr>
              <a:t>For example- </a:t>
            </a:r>
          </a:p>
          <a:p>
            <a:pPr marL="0" indent="0" eaLnBrk="1" hangingPunct="1">
              <a:buFont typeface="Arial" charset="0"/>
              <a:buNone/>
            </a:pPr>
            <a:r>
              <a:rPr lang="en-GB" sz="4000" b="1" dirty="0">
                <a:solidFill>
                  <a:srgbClr val="002060"/>
                </a:solidFill>
                <a:latin typeface="SassoonPrimaryInfant" pitchFamily="2" charset="0"/>
              </a:rPr>
              <a:t>the   to    go    of </a:t>
            </a:r>
          </a:p>
          <a:p>
            <a:pPr marL="0" indent="0" eaLnBrk="1" hangingPunct="1">
              <a:buFont typeface="Arial" charset="0"/>
              <a:buNone/>
            </a:pPr>
            <a:r>
              <a:rPr lang="en-GB" sz="3600" b="1" dirty="0">
                <a:solidFill>
                  <a:srgbClr val="002060"/>
                </a:solidFill>
                <a:latin typeface="SassoonPrimaryInfant" pitchFamily="2" charset="0"/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BE6E1C5-5329-3FCB-34CB-5659682C9E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3511" y="4011357"/>
            <a:ext cx="2123734" cy="2604893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/>
          <a:lstStyle/>
          <a:p>
            <a:r>
              <a:rPr lang="en-GB" dirty="0">
                <a:latin typeface="SassoonPrimaryInfant" pitchFamily="2" charset="0"/>
              </a:rPr>
              <a:t>Read at home resources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C1F9DD-EAEA-2EAF-3D5A-E05D07AC4A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42599"/>
            <a:ext cx="1954400" cy="23971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2B6A25E-851B-3572-96F0-E41DDC1F68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8799" y="875580"/>
            <a:ext cx="7100711" cy="4929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5321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7" name="Rectangle 3"/>
          <p:cNvSpPr>
            <a:spLocks noGrp="1"/>
          </p:cNvSpPr>
          <p:nvPr>
            <p:ph type="body" idx="1"/>
          </p:nvPr>
        </p:nvSpPr>
        <p:spPr>
          <a:xfrm>
            <a:off x="0" y="0"/>
            <a:ext cx="9144000" cy="6126163"/>
          </a:xfrm>
        </p:spPr>
        <p:txBody>
          <a:bodyPr/>
          <a:lstStyle/>
          <a:p>
            <a:pPr marL="0" indent="0" algn="ctr"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en-GB" sz="4400" b="1" dirty="0">
                <a:solidFill>
                  <a:srgbClr val="00B050"/>
                </a:solidFill>
                <a:latin typeface="SassoonPrimaryInfant" pitchFamily="2" charset="0"/>
              </a:rPr>
              <a:t>Oxford Reading Tree </a:t>
            </a:r>
          </a:p>
          <a:p>
            <a:pPr marL="0" indent="0" algn="ctr"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en-GB" sz="4400" b="1" dirty="0">
                <a:solidFill>
                  <a:srgbClr val="0070C0"/>
                </a:solidFill>
                <a:latin typeface="SassoonPrimaryInfant" pitchFamily="2" charset="0"/>
              </a:rPr>
              <a:t>Floppy’s Phonics programme</a:t>
            </a:r>
          </a:p>
          <a:p>
            <a:pPr marL="0" indent="0" algn="ctr" eaLnBrk="1" hangingPunct="1">
              <a:lnSpc>
                <a:spcPct val="90000"/>
              </a:lnSpc>
              <a:buFont typeface="Arial" charset="0"/>
              <a:buNone/>
              <a:defRPr/>
            </a:pPr>
            <a:endParaRPr lang="en-GB" sz="4400" dirty="0">
              <a:solidFill>
                <a:schemeClr val="tx1"/>
              </a:solidFill>
              <a:latin typeface="SassoonPrimaryInfant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A5BEB78-0764-A044-B047-0BC0F3DAB2B4}"/>
              </a:ext>
            </a:extLst>
          </p:cNvPr>
          <p:cNvSpPr txBox="1"/>
          <p:nvPr/>
        </p:nvSpPr>
        <p:spPr>
          <a:xfrm>
            <a:off x="333800" y="1921599"/>
            <a:ext cx="8810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PrimaryInfant" pitchFamily="2" charset="0"/>
                <a:ea typeface="+mn-ea"/>
                <a:cs typeface="+mn-cs"/>
              </a:rPr>
              <a:t>Our Floppy’s Phonics information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PrimaryInfant" pitchFamily="2" charset="0"/>
                <a:ea typeface="+mn-ea"/>
                <a:cs typeface="+mn-cs"/>
              </a:rPr>
              <a:t>powerpoint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PrimaryInfant" pitchFamily="2" charset="0"/>
                <a:ea typeface="+mn-ea"/>
                <a:cs typeface="+mn-cs"/>
              </a:rPr>
              <a:t> is designed: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ssoonPrimaryInfant" pitchFamily="2" charset="0"/>
              <a:ea typeface="+mn-ea"/>
              <a:cs typeface="+mn-cs"/>
            </a:endParaRP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PrimaryInfant" pitchFamily="2" charset="0"/>
                <a:ea typeface="+mn-ea"/>
                <a:cs typeface="+mn-cs"/>
              </a:rPr>
              <a:t>to inform parents and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PrimaryInfant" pitchFamily="2" charset="0"/>
                <a:ea typeface="+mn-ea"/>
                <a:cs typeface="+mn-cs"/>
              </a:rPr>
              <a:t>carers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PrimaryInfant" pitchFamily="2" charset="0"/>
                <a:ea typeface="+mn-ea"/>
                <a:cs typeface="+mn-cs"/>
              </a:rPr>
              <a:t> about how phonics is taught in school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ssoonPrimaryInfant" pitchFamily="2" charset="0"/>
              <a:ea typeface="+mn-ea"/>
              <a:cs typeface="+mn-cs"/>
            </a:endParaRP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PrimaryInfant" pitchFamily="2" charset="0"/>
                <a:ea typeface="+mn-ea"/>
                <a:cs typeface="+mn-cs"/>
              </a:rPr>
              <a:t>to help us to work in partnership to support children with their early reading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PrimaryInfant" pitchFamily="2" charset="0"/>
                <a:ea typeface="+mn-ea"/>
                <a:cs typeface="+mn-cs"/>
              </a:rPr>
            </a:b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ssoonPrimaryInfant" pitchFamily="2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C429F8-F2DF-F02E-1CB9-ED6A875ABE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68" y="4725294"/>
            <a:ext cx="1745722" cy="2132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615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Content Placeholder 2">
            <a:extLst>
              <a:ext uri="{FF2B5EF4-FFF2-40B4-BE49-F238E27FC236}">
                <a16:creationId xmlns:a16="http://schemas.microsoft.com/office/drawing/2014/main" id="{ECDE6F9A-6993-B1B6-71BA-5CE2607A33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wrap="square" anchor="ctr">
            <a:normAutofit/>
          </a:bodyPr>
          <a:lstStyle/>
          <a:p>
            <a:pPr marL="0" indent="0" eaLnBrk="1" hangingPunct="1">
              <a:lnSpc>
                <a:spcPct val="90000"/>
              </a:lnSpc>
              <a:buFont typeface="Arial" charset="0"/>
              <a:buNone/>
            </a:pPr>
            <a:r>
              <a:rPr lang="en-GB" b="1"/>
              <a:t>There have been many different methods of teaching early reading over the years!</a:t>
            </a:r>
          </a:p>
        </p:txBody>
      </p:sp>
      <p:pic>
        <p:nvPicPr>
          <p:cNvPr id="3075" name="Picture 3" descr="C:\Users\Debbie\AppData\Local\Microsoft\Windows\Temporary Internet Files\Content.IE5\1R622T0N\MC900446310[1].wmf">
            <a:extLst>
              <a:ext uri="{FF2B5EF4-FFF2-40B4-BE49-F238E27FC236}">
                <a16:creationId xmlns:a16="http://schemas.microsoft.com/office/drawing/2014/main" id="{E8BD6B63-5B64-D4EB-5D63-0CD9167193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54659" y="3406237"/>
            <a:ext cx="2332141" cy="2288641"/>
          </a:xfrm>
          <a:prstGeom prst="rect">
            <a:avLst/>
          </a:prstGeom>
          <a:noFill/>
        </p:spPr>
      </p:pic>
      <p:pic>
        <p:nvPicPr>
          <p:cNvPr id="2050" name="Picture 2" descr="C:\Users\Debbie\AppData\Local\Microsoft\Windows\Temporary Internet Files\Content.IE5\NGDN8TEB\MC900232988[1].wmf">
            <a:extLst>
              <a:ext uri="{FF2B5EF4-FFF2-40B4-BE49-F238E27FC236}">
                <a16:creationId xmlns:a16="http://schemas.microsoft.com/office/drawing/2014/main" id="{6F286CD3-BE3A-FF61-65F2-68DF1272C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29774" y="3406237"/>
            <a:ext cx="2072235" cy="2058669"/>
          </a:xfrm>
          <a:prstGeom prst="rect">
            <a:avLst/>
          </a:prstGeom>
          <a:noFill/>
        </p:spPr>
      </p:pic>
      <p:pic>
        <p:nvPicPr>
          <p:cNvPr id="2051" name="Picture 3" descr="C:\Users\Debbie\AppData\Local\Microsoft\Windows\Temporary Internet Files\Content.IE5\2USJE7TT\MC900056930[1].wmf">
            <a:extLst>
              <a:ext uri="{FF2B5EF4-FFF2-40B4-BE49-F238E27FC236}">
                <a16:creationId xmlns:a16="http://schemas.microsoft.com/office/drawing/2014/main" id="{1A86A954-97AA-EB60-E652-5C839F82AC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20098" y="3176551"/>
            <a:ext cx="2794028" cy="2363012"/>
          </a:xfrm>
          <a:prstGeom prst="rect">
            <a:avLst/>
          </a:prstGeom>
          <a:noFill/>
        </p:spPr>
      </p:pic>
      <p:pic>
        <p:nvPicPr>
          <p:cNvPr id="2052" name="Picture 4" descr="C:\Users\Debbie\AppData\Local\Microsoft\Windows\Temporary Internet Files\Content.IE5\NGDN8TEB\MC900366740[1].wmf">
            <a:extLst>
              <a:ext uri="{FF2B5EF4-FFF2-40B4-BE49-F238E27FC236}">
                <a16:creationId xmlns:a16="http://schemas.microsoft.com/office/drawing/2014/main" id="{D2F4708F-E7C8-C9E8-6747-508DD26400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23004" y="2031484"/>
            <a:ext cx="1225484" cy="1163286"/>
          </a:xfrm>
          <a:prstGeom prst="rect">
            <a:avLst/>
          </a:prstGeom>
          <a:noFill/>
        </p:spPr>
      </p:pic>
      <p:pic>
        <p:nvPicPr>
          <p:cNvPr id="2053" name="Picture 5" descr="C:\Users\Debbie\AppData\Local\Microsoft\Windows\Temporary Internet Files\Content.IE5\2USJE7TT\MC900283435[1].wmf">
            <a:extLst>
              <a:ext uri="{FF2B5EF4-FFF2-40B4-BE49-F238E27FC236}">
                <a16:creationId xmlns:a16="http://schemas.microsoft.com/office/drawing/2014/main" id="{C43D44F1-314E-47C1-B78E-4826C7DB98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638717" y="2124142"/>
            <a:ext cx="1048083" cy="1070628"/>
          </a:xfrm>
          <a:prstGeom prst="rect">
            <a:avLst/>
          </a:prstGeom>
          <a:noFill/>
        </p:spPr>
      </p:pic>
      <p:pic>
        <p:nvPicPr>
          <p:cNvPr id="2054" name="Picture 6" descr="C:\Users\Debbie\AppData\Local\Microsoft\Windows\Temporary Internet Files\Content.IE5\2USJE7TT\MC900283387[1].wmf">
            <a:extLst>
              <a:ext uri="{FF2B5EF4-FFF2-40B4-BE49-F238E27FC236}">
                <a16:creationId xmlns:a16="http://schemas.microsoft.com/office/drawing/2014/main" id="{7E69793E-A662-CA42-2F97-9EEDA643C3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57200" y="3406237"/>
            <a:ext cx="962898" cy="95181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Rectangle 3"/>
          <p:cNvSpPr>
            <a:spLocks noGrp="1"/>
          </p:cNvSpPr>
          <p:nvPr>
            <p:ph type="body" idx="1"/>
          </p:nvPr>
        </p:nvSpPr>
        <p:spPr>
          <a:xfrm>
            <a:off x="457200" y="598488"/>
            <a:ext cx="8229600" cy="5527675"/>
          </a:xfrm>
        </p:spPr>
        <p:txBody>
          <a:bodyPr/>
          <a:lstStyle/>
          <a:p>
            <a:pPr algn="ctr" eaLnBrk="1" hangingPunct="1">
              <a:buFont typeface="Arial" charset="0"/>
              <a:buNone/>
              <a:defRPr/>
            </a:pPr>
            <a:r>
              <a:rPr lang="en-GB" sz="4800" b="1" dirty="0">
                <a:solidFill>
                  <a:srgbClr val="0070C0"/>
                </a:solidFill>
              </a:rPr>
              <a:t>What is phonics?</a:t>
            </a:r>
          </a:p>
          <a:p>
            <a:pPr algn="ctr" eaLnBrk="1" hangingPunct="1">
              <a:buFont typeface="Arial" charset="0"/>
              <a:buNone/>
              <a:defRPr/>
            </a:pPr>
            <a:r>
              <a:rPr lang="en-GB" sz="4800" b="1" dirty="0">
                <a:solidFill>
                  <a:srgbClr val="F013AF"/>
                </a:solidFill>
              </a:rPr>
              <a:t>Recognising the sounds made by a letter/s in a word.</a:t>
            </a:r>
          </a:p>
          <a:p>
            <a:pPr lvl="0" algn="ctr" eaLnBrk="1" hangingPunct="1">
              <a:buNone/>
              <a:defRPr/>
            </a:pPr>
            <a:r>
              <a:rPr lang="en-GB" sz="4800" b="1" dirty="0">
                <a:solidFill>
                  <a:srgbClr val="0070C0"/>
                </a:solidFill>
              </a:rPr>
              <a:t>Synthetic phonics is</a:t>
            </a:r>
          </a:p>
          <a:p>
            <a:pPr algn="ctr" eaLnBrk="1" hangingPunct="1">
              <a:buFont typeface="Arial" charset="0"/>
              <a:buNone/>
              <a:defRPr/>
            </a:pPr>
            <a:r>
              <a:rPr lang="en-GB" sz="4800" b="1" dirty="0">
                <a:solidFill>
                  <a:schemeClr val="tx1"/>
                </a:solidFill>
              </a:rPr>
              <a:t>sounding out and blending the sounds</a:t>
            </a:r>
            <a:br>
              <a:rPr lang="en-GB" sz="4800" b="1" dirty="0">
                <a:solidFill>
                  <a:schemeClr val="tx1"/>
                </a:solidFill>
              </a:rPr>
            </a:br>
            <a:r>
              <a:rPr lang="en-GB" sz="4800" b="1" dirty="0">
                <a:solidFill>
                  <a:schemeClr val="tx1"/>
                </a:solidFill>
              </a:rPr>
              <a:t> to read the </a:t>
            </a:r>
            <a:r>
              <a:rPr lang="en-GB" sz="4800" b="1" i="1" dirty="0">
                <a:solidFill>
                  <a:srgbClr val="0070C0"/>
                </a:solidFill>
              </a:rPr>
              <a:t>unknown</a:t>
            </a:r>
            <a:r>
              <a:rPr lang="en-GB" sz="4800" b="1" dirty="0">
                <a:solidFill>
                  <a:schemeClr val="tx1"/>
                </a:solidFill>
              </a:rPr>
              <a:t> words</a:t>
            </a:r>
          </a:p>
          <a:p>
            <a:pPr algn="ctr" eaLnBrk="1" hangingPunct="1">
              <a:buFont typeface="Arial" charset="0"/>
              <a:buNone/>
              <a:defRPr/>
            </a:pPr>
            <a:endParaRPr lang="en-GB" sz="5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SassoonPrimaryInfant" pitchFamily="2" charset="0"/>
              </a:rPr>
              <a:t>Terminology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014760" y="4332617"/>
            <a:ext cx="427274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PrimaryInfant" pitchFamily="2" charset="0"/>
                <a:ea typeface="+mn-ea"/>
                <a:cs typeface="+mn-cs"/>
              </a:rPr>
              <a:t>Buttons and Bars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PrimaryInfant" pitchFamily="2" charset="0"/>
                <a:ea typeface="+mn-ea"/>
                <a:cs typeface="+mn-cs"/>
              </a:rPr>
              <a:t>Blending fingers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ssoonPrimaryInfant" pitchFamily="2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883495-8874-3EEE-7F11-1D63BB3F60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413" y="4725295"/>
            <a:ext cx="1745722" cy="21327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FBA0C0D-AC61-6425-BF39-DEB2F5A421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825" y="1303725"/>
            <a:ext cx="8772904" cy="31701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207FFB2-92B9-4E71-CFC0-1C2175F9C6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1585" y="2384080"/>
            <a:ext cx="2840002" cy="4064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1421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Content Placeholder 2"/>
          <p:cNvSpPr>
            <a:spLocks noGrp="1"/>
          </p:cNvSpPr>
          <p:nvPr>
            <p:ph idx="1"/>
          </p:nvPr>
        </p:nvSpPr>
        <p:spPr>
          <a:xfrm>
            <a:off x="516408" y="587591"/>
            <a:ext cx="8229600" cy="4708525"/>
          </a:xfrm>
        </p:spPr>
        <p:txBody>
          <a:bodyPr/>
          <a:lstStyle/>
          <a:p>
            <a:pPr marL="0" indent="0" algn="ctr" eaLnBrk="1" hangingPunct="1">
              <a:buFont typeface="Arial" pitchFamily="34" charset="0"/>
              <a:buNone/>
            </a:pPr>
            <a:r>
              <a:rPr lang="en-GB" sz="3600" b="1" dirty="0">
                <a:solidFill>
                  <a:srgbClr val="0070C0"/>
                </a:solidFill>
              </a:rPr>
              <a:t>How we teach in school</a:t>
            </a:r>
            <a:endParaRPr lang="en-GB" sz="2400" dirty="0"/>
          </a:p>
        </p:txBody>
      </p:sp>
      <p:sp>
        <p:nvSpPr>
          <p:cNvPr id="98308" name="TextBox 4"/>
          <p:cNvSpPr txBox="1">
            <a:spLocks noChangeArrowheads="1"/>
          </p:cNvSpPr>
          <p:nvPr/>
        </p:nvSpPr>
        <p:spPr bwMode="auto">
          <a:xfrm>
            <a:off x="163286" y="3279716"/>
            <a:ext cx="4082143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3200" b="1" dirty="0">
                <a:solidFill>
                  <a:srgbClr val="FF0000"/>
                </a:solidFill>
                <a:latin typeface="+mn-lt"/>
              </a:rPr>
              <a:t>Adult led Systematic:</a:t>
            </a:r>
          </a:p>
          <a:p>
            <a:pPr>
              <a:defRPr/>
            </a:pPr>
            <a:r>
              <a:rPr lang="en-GB" sz="3200" b="1" dirty="0">
                <a:solidFill>
                  <a:srgbClr val="002060"/>
                </a:solidFill>
                <a:latin typeface="+mn-lt"/>
              </a:rPr>
              <a:t>A sequence of short planned lessons</a:t>
            </a:r>
          </a:p>
        </p:txBody>
      </p:sp>
      <p:sp>
        <p:nvSpPr>
          <p:cNvPr id="98309" name="TextBox 6"/>
          <p:cNvSpPr txBox="1">
            <a:spLocks noChangeArrowheads="1"/>
          </p:cNvSpPr>
          <p:nvPr/>
        </p:nvSpPr>
        <p:spPr bwMode="auto">
          <a:xfrm>
            <a:off x="5978231" y="3279716"/>
            <a:ext cx="214033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3200" b="1" dirty="0">
                <a:solidFill>
                  <a:srgbClr val="FF0000"/>
                </a:solidFill>
                <a:latin typeface="+mn-lt"/>
              </a:rPr>
              <a:t>Incidental: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GB" sz="3200" b="1" dirty="0">
                <a:solidFill>
                  <a:srgbClr val="002060"/>
                </a:solidFill>
                <a:latin typeface="+mn-lt"/>
              </a:rPr>
              <a:t>individual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GB" sz="3200" b="1" dirty="0">
                <a:solidFill>
                  <a:srgbClr val="002060"/>
                </a:solidFill>
                <a:latin typeface="+mn-lt"/>
              </a:rPr>
              <a:t>group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GB" sz="3200" b="1" dirty="0">
                <a:solidFill>
                  <a:srgbClr val="002060"/>
                </a:solidFill>
                <a:latin typeface="+mn-lt"/>
              </a:rPr>
              <a:t>class</a:t>
            </a:r>
          </a:p>
          <a:p>
            <a:pPr>
              <a:defRPr/>
            </a:pPr>
            <a:r>
              <a:rPr lang="en-GB" sz="3200" b="1" dirty="0">
                <a:solidFill>
                  <a:srgbClr val="FF0000"/>
                </a:solidFill>
                <a:latin typeface="+mn-lt"/>
              </a:rPr>
              <a:t>- as needed</a:t>
            </a:r>
          </a:p>
        </p:txBody>
      </p:sp>
      <p:sp>
        <p:nvSpPr>
          <p:cNvPr id="8" name="Left-Up Arrow 7">
            <a:extLst>
              <a:ext uri="{FF2B5EF4-FFF2-40B4-BE49-F238E27FC236}">
                <a16:creationId xmlns:a16="http://schemas.microsoft.com/office/drawing/2014/main" id="{653AE8B4-2F1E-5C4C-805A-67EB95DA2F11}"/>
              </a:ext>
            </a:extLst>
          </p:cNvPr>
          <p:cNvSpPr/>
          <p:nvPr/>
        </p:nvSpPr>
        <p:spPr>
          <a:xfrm rot="13344878">
            <a:off x="3481063" y="1859971"/>
            <a:ext cx="2300288" cy="2163763"/>
          </a:xfrm>
          <a:prstGeom prst="left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A7527EBC-AC3E-7444-88C1-D06EC817E1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69729" y="3539379"/>
            <a:ext cx="1437938" cy="203521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BD0E5CD-4A10-204F-9619-41EC7C09FFDA}"/>
              </a:ext>
            </a:extLst>
          </p:cNvPr>
          <p:cNvSpPr txBox="1"/>
          <p:nvPr/>
        </p:nvSpPr>
        <p:spPr>
          <a:xfrm>
            <a:off x="3482638" y="5649595"/>
            <a:ext cx="2505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highlight>
                  <a:srgbClr val="FFFF00"/>
                </a:highlight>
              </a:rPr>
              <a:t>Alphabetic Code Chart</a:t>
            </a:r>
          </a:p>
        </p:txBody>
      </p:sp>
    </p:spTree>
    <p:extLst>
      <p:ext uri="{BB962C8B-B14F-4D97-AF65-F5344CB8AC3E}">
        <p14:creationId xmlns:p14="http://schemas.microsoft.com/office/powerpoint/2010/main" val="10590768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B8BE80-0AE9-414D-B219-4CD61EBD4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925055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+mn-lt"/>
              </a:rPr>
              <a:t>Teaching and Learning Sequence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D42216AD-577B-6348-9B1A-8ABECEA69E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80885" y="1112108"/>
            <a:ext cx="7438533" cy="5113327"/>
          </a:xfrm>
        </p:spPr>
      </p:pic>
    </p:spTree>
    <p:extLst>
      <p:ext uri="{BB962C8B-B14F-4D97-AF65-F5344CB8AC3E}">
        <p14:creationId xmlns:p14="http://schemas.microsoft.com/office/powerpoint/2010/main" val="37187059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>
          <a:xfrm>
            <a:off x="205610" y="287722"/>
            <a:ext cx="3849432" cy="430212"/>
          </a:xfrm>
        </p:spPr>
        <p:txBody>
          <a:bodyPr>
            <a:noAutofit/>
          </a:bodyPr>
          <a:lstStyle/>
          <a:p>
            <a:r>
              <a:rPr lang="en-GB" b="1" dirty="0">
                <a:solidFill>
                  <a:srgbClr val="0070C0"/>
                </a:solidFill>
                <a:latin typeface="+mn-lt"/>
                <a:cs typeface="Arial" pitchFamily="34" charset="0"/>
              </a:rPr>
              <a:t>Classroom display</a:t>
            </a:r>
            <a:endParaRPr lang="en-GB" sz="3600" b="1" dirty="0">
              <a:solidFill>
                <a:srgbClr val="0070C0"/>
              </a:solidFill>
              <a:latin typeface="+mn-lt"/>
              <a:cs typeface="Arial" pitchFamily="34" charset="0"/>
            </a:endParaRPr>
          </a:p>
        </p:txBody>
      </p:sp>
      <p:pic>
        <p:nvPicPr>
          <p:cNvPr id="41987" name="Picture 2" descr="I:\6\848609_alpha_poster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9396" y="1145040"/>
            <a:ext cx="3630912" cy="513625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1988" name="Picture 3" descr="I:\6\848610_ABC_POSTER_FINAL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71255" y="689017"/>
            <a:ext cx="2260771" cy="320020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1991" name="TextBox 6"/>
          <p:cNvSpPr txBox="1">
            <a:spLocks noChangeArrowheads="1"/>
          </p:cNvSpPr>
          <p:nvPr/>
        </p:nvSpPr>
        <p:spPr bwMode="auto">
          <a:xfrm>
            <a:off x="5932026" y="5423977"/>
            <a:ext cx="2622577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="1" dirty="0">
                <a:latin typeface="+mn-lt"/>
              </a:rPr>
              <a:t>Level </a:t>
            </a:r>
            <a:r>
              <a:rPr lang="en-GB" b="1" dirty="0">
                <a:solidFill>
                  <a:srgbClr val="F013AF"/>
                </a:solidFill>
                <a:latin typeface="+mn-lt"/>
              </a:rPr>
              <a:t>1+</a:t>
            </a:r>
            <a:r>
              <a:rPr lang="en-GB" b="1" dirty="0">
                <a:latin typeface="+mn-lt"/>
              </a:rPr>
              <a:t> to </a:t>
            </a:r>
            <a:r>
              <a:rPr lang="en-GB" b="1" dirty="0">
                <a:solidFill>
                  <a:srgbClr val="F013AF"/>
                </a:solidFill>
                <a:latin typeface="+mn-lt"/>
              </a:rPr>
              <a:t>4</a:t>
            </a:r>
            <a:r>
              <a:rPr lang="en-GB" b="1" dirty="0">
                <a:latin typeface="+mn-lt"/>
              </a:rPr>
              <a:t> Frieze strips</a:t>
            </a:r>
          </a:p>
          <a:p>
            <a:r>
              <a:rPr lang="en-GB" b="1" dirty="0">
                <a:latin typeface="+mn-lt"/>
              </a:rPr>
              <a:t> correspond with each </a:t>
            </a:r>
          </a:p>
          <a:p>
            <a:r>
              <a:rPr lang="en-GB" b="1" dirty="0">
                <a:latin typeface="+mn-lt"/>
              </a:rPr>
              <a:t>FP Sounds Book</a:t>
            </a:r>
          </a:p>
        </p:txBody>
      </p:sp>
      <p:pic>
        <p:nvPicPr>
          <p:cNvPr id="4098" name="Picture 2" descr="C:\Users\westz\Documents\WIP\ORT\Floppys phonics\foldou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9169" y="3919591"/>
            <a:ext cx="4958902" cy="1504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I:\17\LS_St5_bk_31.ti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890823" y="7034605"/>
            <a:ext cx="821575" cy="723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1B3212B-F946-594D-93F8-C269894A1F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10764" y="689016"/>
            <a:ext cx="2261701" cy="320020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132331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Content Placeholder 2"/>
          <p:cNvSpPr>
            <a:spLocks noGrp="1"/>
          </p:cNvSpPr>
          <p:nvPr>
            <p:ph idx="1"/>
          </p:nvPr>
        </p:nvSpPr>
        <p:spPr>
          <a:xfrm>
            <a:off x="550984" y="1173163"/>
            <a:ext cx="8135815" cy="5172075"/>
          </a:xfrm>
        </p:spPr>
        <p:txBody>
          <a:bodyPr/>
          <a:lstStyle/>
          <a:p>
            <a:pPr marL="0" indent="0" eaLnBrk="1" hangingPunct="1">
              <a:buFont typeface="Arial" pitchFamily="34" charset="0"/>
              <a:buNone/>
            </a:pPr>
            <a:r>
              <a:rPr lang="en-GB" sz="2800" dirty="0"/>
              <a:t>     </a:t>
            </a:r>
          </a:p>
          <a:p>
            <a:pPr marL="0" indent="0" eaLnBrk="1" hangingPunct="1">
              <a:buFont typeface="Arial" pitchFamily="34" charset="0"/>
              <a:buNone/>
            </a:pPr>
            <a:r>
              <a:rPr lang="en-GB" sz="2800" dirty="0"/>
              <a:t>      </a:t>
            </a:r>
            <a:r>
              <a:rPr lang="en-GB" sz="2800" dirty="0">
                <a:latin typeface="Comic Sans MS" pitchFamily="66" charset="0"/>
              </a:rPr>
              <a:t>/</a:t>
            </a:r>
            <a:r>
              <a:rPr lang="en-GB" sz="2800" b="1" dirty="0">
                <a:solidFill>
                  <a:srgbClr val="0070C0"/>
                </a:solidFill>
                <a:latin typeface="Comic Sans MS" pitchFamily="66" charset="0"/>
              </a:rPr>
              <a:t>k</a:t>
            </a:r>
            <a:r>
              <a:rPr lang="en-GB" sz="2800" dirty="0">
                <a:latin typeface="Comic Sans MS" pitchFamily="66" charset="0"/>
              </a:rPr>
              <a:t>/ </a:t>
            </a:r>
          </a:p>
          <a:p>
            <a:pPr marL="0" indent="0" eaLnBrk="1" hangingPunct="1">
              <a:buFont typeface="Arial" pitchFamily="34" charset="0"/>
              <a:buNone/>
            </a:pPr>
            <a:endParaRPr lang="en-GB" sz="2800" b="1" dirty="0"/>
          </a:p>
          <a:p>
            <a:pPr marL="0" indent="0" eaLnBrk="1" hangingPunct="1">
              <a:buFont typeface="Arial" pitchFamily="34" charset="0"/>
              <a:buNone/>
            </a:pPr>
            <a:r>
              <a:rPr lang="en-GB" sz="2800" b="1" dirty="0"/>
              <a:t>			          </a:t>
            </a:r>
            <a:r>
              <a:rPr lang="en-GB" sz="2800" b="1" dirty="0">
                <a:latin typeface="Comic Sans MS" pitchFamily="66" charset="0"/>
              </a:rPr>
              <a:t>c </a:t>
            </a:r>
            <a:r>
              <a:rPr lang="en-GB" sz="2800" b="1" dirty="0">
                <a:solidFill>
                  <a:schemeClr val="bg1">
                    <a:lumMod val="50000"/>
                  </a:schemeClr>
                </a:solidFill>
                <a:latin typeface="Comic Sans MS" pitchFamily="66" charset="0"/>
              </a:rPr>
              <a:t>a t</a:t>
            </a:r>
            <a:r>
              <a:rPr lang="en-GB" sz="2800" b="1" dirty="0">
                <a:latin typeface="Comic Sans MS" pitchFamily="66" charset="0"/>
              </a:rPr>
              <a:t>	          k </a:t>
            </a:r>
            <a:r>
              <a:rPr lang="en-GB" sz="2800" b="1" dirty="0" err="1">
                <a:solidFill>
                  <a:schemeClr val="bg1">
                    <a:lumMod val="50000"/>
                  </a:schemeClr>
                </a:solidFill>
                <a:latin typeface="Comic Sans MS" pitchFamily="66" charset="0"/>
              </a:rPr>
              <a:t>ey</a:t>
            </a:r>
            <a:r>
              <a:rPr lang="en-GB" sz="2800" b="1" dirty="0">
                <a:latin typeface="Comic Sans MS" pitchFamily="66" charset="0"/>
              </a:rPr>
              <a:t>             </a:t>
            </a:r>
            <a:r>
              <a:rPr lang="en-GB" sz="2800" b="1" dirty="0">
                <a:solidFill>
                  <a:schemeClr val="bg1">
                    <a:lumMod val="50000"/>
                  </a:schemeClr>
                </a:solidFill>
                <a:latin typeface="Comic Sans MS" pitchFamily="66" charset="0"/>
              </a:rPr>
              <a:t>d u </a:t>
            </a:r>
            <a:r>
              <a:rPr lang="en-GB" sz="2800" b="1" dirty="0">
                <a:latin typeface="Comic Sans MS" pitchFamily="66" charset="0"/>
              </a:rPr>
              <a:t>ck</a:t>
            </a:r>
            <a:endParaRPr lang="en-GB" sz="2800" dirty="0">
              <a:latin typeface="Comic Sans MS" pitchFamily="66" charset="0"/>
            </a:endParaRPr>
          </a:p>
          <a:p>
            <a:pPr marL="0" indent="0" eaLnBrk="1" hangingPunct="1">
              <a:buFont typeface="Arial" pitchFamily="34" charset="0"/>
              <a:buNone/>
            </a:pPr>
            <a:r>
              <a:rPr lang="en-GB" sz="2800" dirty="0"/>
              <a:t> </a:t>
            </a:r>
          </a:p>
          <a:p>
            <a:pPr marL="0" indent="0" eaLnBrk="1" hangingPunct="1">
              <a:buFont typeface="Arial" pitchFamily="34" charset="0"/>
              <a:buNone/>
            </a:pPr>
            <a:r>
              <a:rPr lang="en-GB" sz="2800" b="1" dirty="0">
                <a:solidFill>
                  <a:srgbClr val="0070C0"/>
                </a:solidFill>
              </a:rPr>
              <a:t>‘Mnemonic’ means ‘aid to memory’.</a:t>
            </a:r>
          </a:p>
          <a:p>
            <a:pPr marL="0" indent="0" eaLnBrk="1" hangingPunct="1">
              <a:buFont typeface="Arial" pitchFamily="34" charset="0"/>
              <a:buNone/>
            </a:pPr>
            <a:r>
              <a:rPr lang="en-GB" sz="2800" b="1" dirty="0">
                <a:solidFill>
                  <a:srgbClr val="002060"/>
                </a:solidFill>
              </a:rPr>
              <a:t>Picture-words and their printed words make the learning of the different sounds and spellings more </a:t>
            </a:r>
            <a:r>
              <a:rPr lang="en-GB" sz="2800" b="1" dirty="0">
                <a:solidFill>
                  <a:srgbClr val="F013AF"/>
                </a:solidFill>
              </a:rPr>
              <a:t>memorable</a:t>
            </a:r>
            <a:r>
              <a:rPr lang="en-GB" sz="2800" b="1" dirty="0">
                <a:solidFill>
                  <a:srgbClr val="002060"/>
                </a:solidFill>
              </a:rPr>
              <a:t> and </a:t>
            </a:r>
            <a:r>
              <a:rPr lang="en-GB" sz="2800" b="1" dirty="0">
                <a:solidFill>
                  <a:srgbClr val="F013AF"/>
                </a:solidFill>
              </a:rPr>
              <a:t>manageable</a:t>
            </a:r>
            <a:r>
              <a:rPr lang="en-GB" sz="2800" b="1" dirty="0">
                <a:solidFill>
                  <a:srgbClr val="002060"/>
                </a:solidFill>
              </a:rPr>
              <a:t> and can clarify the teaching and learning for adults and children alike.</a:t>
            </a:r>
          </a:p>
        </p:txBody>
      </p:sp>
      <p:pic>
        <p:nvPicPr>
          <p:cNvPr id="124931" name="Picture 5" descr="key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9776" y="2390287"/>
            <a:ext cx="1276350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493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95563" y="1377950"/>
            <a:ext cx="1431925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4933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51375" y="1549400"/>
            <a:ext cx="1274763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4934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786563" y="1173163"/>
            <a:ext cx="1292225" cy="1195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981075" y="219075"/>
            <a:ext cx="7097713" cy="83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4800" b="1" dirty="0">
                <a:solidFill>
                  <a:srgbClr val="0070C0"/>
                </a:solidFill>
                <a:latin typeface="+mn-lt"/>
                <a:cs typeface="+mn-cs"/>
              </a:rPr>
              <a:t>Mnemonic  picture-words</a:t>
            </a:r>
          </a:p>
        </p:txBody>
      </p:sp>
    </p:spTree>
    <p:extLst>
      <p:ext uri="{BB962C8B-B14F-4D97-AF65-F5344CB8AC3E}">
        <p14:creationId xmlns:p14="http://schemas.microsoft.com/office/powerpoint/2010/main" val="7886085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5221</TotalTime>
  <Words>388</Words>
  <Application>Microsoft Office PowerPoint</Application>
  <PresentationFormat>On-screen Show (4:3)</PresentationFormat>
  <Paragraphs>91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Calibri</vt:lpstr>
      <vt:lpstr>Calibri Light</vt:lpstr>
      <vt:lpstr>Comic Sans MS</vt:lpstr>
      <vt:lpstr>SassoonPrimaryInfant</vt:lpstr>
      <vt:lpstr>Office Theme</vt:lpstr>
      <vt:lpstr>2_Office Theme</vt:lpstr>
      <vt:lpstr>PowerPoint Presentation</vt:lpstr>
      <vt:lpstr>PowerPoint Presentation</vt:lpstr>
      <vt:lpstr>There have been many different methods of teaching early reading over the years!</vt:lpstr>
      <vt:lpstr>PowerPoint Presentation</vt:lpstr>
      <vt:lpstr>Terminology</vt:lpstr>
      <vt:lpstr>PowerPoint Presentation</vt:lpstr>
      <vt:lpstr>Teaching and Learning Sequence</vt:lpstr>
      <vt:lpstr>Classroom display</vt:lpstr>
      <vt:lpstr>PowerPoint Presentation</vt:lpstr>
      <vt:lpstr>PowerPoint Presentation</vt:lpstr>
      <vt:lpstr>48 Sounds Books  6 level 1 ‘cloud books’ not interactive   When letters and sounds are introduced, the books are numbered Book 1, Book 2, Book 3  (36 numbered books) </vt:lpstr>
      <vt:lpstr>Inside the Floppy’s Phonics Books</vt:lpstr>
      <vt:lpstr>Interactive lessons</vt:lpstr>
      <vt:lpstr>Session 2  Application of skills</vt:lpstr>
      <vt:lpstr>PowerPoint Presentation</vt:lpstr>
      <vt:lpstr>Read at home resources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Parent's Powerpoint</dc:subject>
  <dc:creator>Debbie Hepplewhite</dc:creator>
  <cp:lastModifiedBy>Sarah Harper</cp:lastModifiedBy>
  <cp:revision>576</cp:revision>
  <dcterms:created xsi:type="dcterms:W3CDTF">2011-03-29T11:54:41Z</dcterms:created>
  <dcterms:modified xsi:type="dcterms:W3CDTF">2023-12-11T14:47:40Z</dcterms:modified>
</cp:coreProperties>
</file>